
<file path=[Content_Types].xml><?xml version="1.0" encoding="utf-8"?>
<Types xmlns="http://schemas.openxmlformats.org/package/2006/content-types">
  <Default Extension="png" ContentType="image/png"/>
  <Default Extension="mp3" ContentType="audio/mpe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E06"/>
    <a:srgbClr val="2ED4F0"/>
    <a:srgbClr val="90EDB5"/>
    <a:srgbClr val="F56D5A"/>
    <a:srgbClr val="F0474D"/>
    <a:srgbClr val="00CAFA"/>
    <a:srgbClr val="4BB181"/>
    <a:srgbClr val="33C7EC"/>
    <a:srgbClr val="225778"/>
    <a:srgbClr val="9FD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6" autoAdjust="0"/>
  </p:normalViewPr>
  <p:slideViewPr>
    <p:cSldViewPr snapToGrid="0">
      <p:cViewPr varScale="1">
        <p:scale>
          <a:sx n="66" d="100"/>
          <a:sy n="66" d="100"/>
        </p:scale>
        <p:origin x="3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0FF58-6F29-4C5E-8EE3-2D933DD4F414}" type="datetimeFigureOut">
              <a:rPr lang="en-US" smtClean="0"/>
              <a:t>05/12/2018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C2F-5764-4358-825D-F0428E21572D}" type="slidenum">
              <a:rPr lang="en-US" smtClean="0"/>
              <a:t>‹#›</a:t>
            </a:fld>
            <a:endParaRPr lang="en-US"/>
          </a:p>
        </p:txBody>
      </p:sp>
    </p:spTree>
    <p:extLst>
      <p:ext uri="{BB962C8B-B14F-4D97-AF65-F5344CB8AC3E}">
        <p14:creationId xmlns:p14="http://schemas.microsoft.com/office/powerpoint/2010/main" val="61302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7" Type="http://schemas.openxmlformats.org/officeDocument/2006/relationships/hyperlink" Target="https://en.wikipedia.org/wiki/Columbia_Universit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Midwood_High_School" TargetMode="External"/><Relationship Id="rId5" Type="http://schemas.openxmlformats.org/officeDocument/2006/relationships/hyperlink" Target="https://en.wikipedia.org/wiki/Mandatory_Palestine" TargetMode="External"/><Relationship Id="rId4" Type="http://schemas.openxmlformats.org/officeDocument/2006/relationships/hyperlink" Target="https://en.wikipedia.org/wiki/Massachusetts_Institute_of_Technolog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MYCI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Edward_H._Shortliffe#cite_note-1" TargetMode="External"/><Relationship Id="rId4"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p>
          <a:p>
            <a:r>
              <a:rPr lang="en-IN" dirty="0"/>
              <a:t>76 171 246</a:t>
            </a:r>
          </a:p>
          <a:p>
            <a:r>
              <a:rPr lang="en-IN" dirty="0"/>
              <a:t>76 162 235</a:t>
            </a:r>
          </a:p>
          <a:p>
            <a:r>
              <a:rPr lang="en-IN" dirty="0"/>
              <a:t>70 148 219</a:t>
            </a:r>
          </a:p>
          <a:p>
            <a:r>
              <a:rPr lang="en-IN" dirty="0"/>
              <a:t>102 155 216</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p>
        </p:txBody>
      </p:sp>
      <p:sp>
        <p:nvSpPr>
          <p:cNvPr id="4" name="Slide Number Placeholder 3"/>
          <p:cNvSpPr>
            <a:spLocks noGrp="1"/>
          </p:cNvSpPr>
          <p:nvPr>
            <p:ph type="sldNum" sz="quarter" idx="10"/>
          </p:nvPr>
        </p:nvSpPr>
        <p:spPr/>
        <p:txBody>
          <a:bodyPr/>
          <a:lstStyle/>
          <a:p>
            <a:fld id="{AE3FC347-6225-42CD-A12E-30F36FA3E6F2}" type="slidenum">
              <a:rPr lang="en-IN" smtClean="0">
                <a:solidFill>
                  <a:prstClr val="black"/>
                </a:solidFill>
              </a:rPr>
              <a:pPr/>
              <a:t>2</a:t>
            </a:fld>
            <a:endParaRPr lang="en-IN">
              <a:solidFill>
                <a:prstClr val="black"/>
              </a:solidFill>
            </a:endParaRPr>
          </a:p>
        </p:txBody>
      </p:sp>
    </p:spTree>
    <p:extLst>
      <p:ext uri="{BB962C8B-B14F-4D97-AF65-F5344CB8AC3E}">
        <p14:creationId xmlns:p14="http://schemas.microsoft.com/office/powerpoint/2010/main" val="366184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17</a:t>
            </a:fld>
            <a:endParaRPr lang="en-US"/>
          </a:p>
        </p:txBody>
      </p:sp>
    </p:spTree>
    <p:extLst>
      <p:ext uri="{BB962C8B-B14F-4D97-AF65-F5344CB8AC3E}">
        <p14:creationId xmlns:p14="http://schemas.microsoft.com/office/powerpoint/2010/main" val="254002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18</a:t>
            </a:fld>
            <a:endParaRPr lang="en-US"/>
          </a:p>
        </p:txBody>
      </p:sp>
    </p:spTree>
    <p:extLst>
      <p:ext uri="{BB962C8B-B14F-4D97-AF65-F5344CB8AC3E}">
        <p14:creationId xmlns:p14="http://schemas.microsoft.com/office/powerpoint/2010/main" val="410627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20</a:t>
            </a:fld>
            <a:endParaRPr lang="en-US"/>
          </a:p>
        </p:txBody>
      </p:sp>
    </p:spTree>
    <p:extLst>
      <p:ext uri="{BB962C8B-B14F-4D97-AF65-F5344CB8AC3E}">
        <p14:creationId xmlns:p14="http://schemas.microsoft.com/office/powerpoint/2010/main" val="4129998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21</a:t>
            </a:fld>
            <a:endParaRPr lang="en-US"/>
          </a:p>
        </p:txBody>
      </p:sp>
    </p:spTree>
    <p:extLst>
      <p:ext uri="{BB962C8B-B14F-4D97-AF65-F5344CB8AC3E}">
        <p14:creationId xmlns:p14="http://schemas.microsoft.com/office/powerpoint/2010/main" val="352576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22</a:t>
            </a:fld>
            <a:endParaRPr lang="en-US"/>
          </a:p>
        </p:txBody>
      </p:sp>
    </p:spTree>
    <p:extLst>
      <p:ext uri="{BB962C8B-B14F-4D97-AF65-F5344CB8AC3E}">
        <p14:creationId xmlns:p14="http://schemas.microsoft.com/office/powerpoint/2010/main" val="408022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23</a:t>
            </a:fld>
            <a:endParaRPr lang="en-US"/>
          </a:p>
        </p:txBody>
      </p:sp>
    </p:spTree>
    <p:extLst>
      <p:ext uri="{BB962C8B-B14F-4D97-AF65-F5344CB8AC3E}">
        <p14:creationId xmlns:p14="http://schemas.microsoft.com/office/powerpoint/2010/main" val="243132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Khi tôi lần đầu gặp Deep Blue vào năm 1996 vào tháng hai, Tôi đã là vô địch thế giới hơn 10 năm, và tôi đã chơi 182 trận cờ tranh vô địch thế giới và hàng trăm trận cờ đấu với các nhà vô địch của những cuộc thi khác. Tôi đã biết phải mong đợi điều gì từ các đối thủ và mong đợi điều gì từ bản thân tôi. Tôi đã quen với việc tính toán các nước đi của họ và đo lường trạng thái cảm xúc của họ bằng cách quan sát ngôn ngữ cơ thể và nhìn vào mắt họ. </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4</a:t>
            </a:fld>
            <a:endParaRPr lang="en-US"/>
          </a:p>
        </p:txBody>
      </p:sp>
    </p:spTree>
    <p:extLst>
      <p:ext uri="{BB962C8B-B14F-4D97-AF65-F5344CB8AC3E}">
        <p14:creationId xmlns:p14="http://schemas.microsoft.com/office/powerpoint/2010/main" val="393722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5</a:t>
            </a:fld>
            <a:endParaRPr lang="en-US"/>
          </a:p>
        </p:txBody>
      </p:sp>
    </p:spTree>
    <p:extLst>
      <p:ext uri="{BB962C8B-B14F-4D97-AF65-F5344CB8AC3E}">
        <p14:creationId xmlns:p14="http://schemas.microsoft.com/office/powerpoint/2010/main" val="374743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6</a:t>
            </a:fld>
            <a:endParaRPr lang="en-US"/>
          </a:p>
        </p:txBody>
      </p:sp>
    </p:spTree>
    <p:extLst>
      <p:ext uri="{BB962C8B-B14F-4D97-AF65-F5344CB8AC3E}">
        <p14:creationId xmlns:p14="http://schemas.microsoft.com/office/powerpoint/2010/main" val="60521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u="none" strike="noStrike" kern="1200" dirty="0" smtClean="0">
                <a:solidFill>
                  <a:schemeClr val="tx1"/>
                </a:solidFill>
                <a:effectLst/>
                <a:latin typeface="+mn-lt"/>
                <a:ea typeface="+mn-ea"/>
                <a:cs typeface="+mn-cs"/>
              </a:rPr>
              <a:t>Khi John McCarthy (1927-2011) sinh ra trong một gia đình người nhập cư châu Âu bình thường tại Boston vào ngay đêm trước của cuộc Đại Suy thoái, hầu như không ai có thể tin rằng thần đồng này sẽ trở thành người kế nhiệm xứng đáng cho Alan Turing.</a:t>
            </a:r>
          </a:p>
          <a:p>
            <a:pPr fontAlgn="base"/>
            <a:r>
              <a:rPr lang="vi-VN" sz="1200" b="0" i="0" u="none" strike="noStrike" kern="1200" dirty="0" smtClean="0">
                <a:solidFill>
                  <a:schemeClr val="tx1"/>
                </a:solidFill>
                <a:effectLst/>
                <a:latin typeface="+mn-lt"/>
                <a:ea typeface="+mn-ea"/>
                <a:cs typeface="+mn-cs"/>
              </a:rPr>
              <a:t>Thể trạng yếu đuối của em trai John đã làm cả gia đình McCarthy, sau khi đi lang thang trên khắp cả nước để tìm các cơ hội việc làm, phải tới định cư tại Los Angeles. Chính tại nơi đây, John, một thiếu niên xuất sắc trong môn Toán đã được tiếp xúc với Viện Công nghệ California, Caltech, và tự học môn toán của cấp đại học từ những quyển sách giáo khoa cũ đi mượn.</a:t>
            </a:r>
          </a:p>
          <a:p>
            <a:pPr fontAlgn="base"/>
            <a:r>
              <a:rPr lang="vi-VN" sz="1200" b="0" i="0" u="none" strike="noStrike" kern="1200" dirty="0" smtClean="0">
                <a:solidFill>
                  <a:schemeClr val="tx1"/>
                </a:solidFill>
                <a:effectLst/>
                <a:latin typeface="+mn-lt"/>
                <a:ea typeface="+mn-ea"/>
                <a:cs typeface="+mn-cs"/>
              </a:rPr>
              <a:t>Người cha đẻ tương lai của trí tuệ nhân tạo luôn cố gắng học tập trong khi vẫn làm việc như một thợ mộc, một ngư dân và một nhà phát minh (một trong số các phát minh của ông là máy ép cam thủy lực) để giúp đỡ gia đình. Khi ông chính thức gia nhập Caltech để học toán, việc tự học đã cho phép ông có thể bỏ qua hai học kỳ đầu tiên.</a:t>
            </a:r>
          </a:p>
          <a:p>
            <a:pPr fontAlgn="base"/>
            <a:r>
              <a:rPr lang="vi-VN" sz="1200" b="0" i="0" u="none" strike="noStrike" kern="1200" dirty="0" smtClean="0">
                <a:solidFill>
                  <a:schemeClr val="tx1"/>
                </a:solidFill>
                <a:effectLst/>
                <a:latin typeface="+mn-lt"/>
                <a:ea typeface="+mn-ea"/>
                <a:cs typeface="+mn-cs"/>
              </a:rPr>
              <a:t>Ông tốt nghiệp năm 1948 và nhận được bằng tiến sĩ cũng trong cùng lĩnh vực đó vào năm 1951 tại Princeton. Cho đến lúc này, sự nghiệp của McCarthy vẫn chỉ nhanh hơn một chút so với bình thường, nhưng ông đã có sẵn trong đầu mình một nỗi ám ảnh vĩ đại: trí tuệ nhân tạo.</a:t>
            </a:r>
          </a:p>
        </p:txBody>
      </p:sp>
      <p:sp>
        <p:nvSpPr>
          <p:cNvPr id="4" name="Slide Number Placeholder 3"/>
          <p:cNvSpPr>
            <a:spLocks noGrp="1"/>
          </p:cNvSpPr>
          <p:nvPr>
            <p:ph type="sldNum" sz="quarter" idx="10"/>
          </p:nvPr>
        </p:nvSpPr>
        <p:spPr/>
        <p:txBody>
          <a:bodyPr/>
          <a:lstStyle/>
          <a:p>
            <a:fld id="{DDFA4C2F-5764-4358-825D-F0428E21572D}" type="slidenum">
              <a:rPr lang="en-US" smtClean="0"/>
              <a:t>7</a:t>
            </a:fld>
            <a:endParaRPr lang="en-US"/>
          </a:p>
        </p:txBody>
      </p:sp>
    </p:spTree>
    <p:extLst>
      <p:ext uri="{BB962C8B-B14F-4D97-AF65-F5344CB8AC3E}">
        <p14:creationId xmlns:p14="http://schemas.microsoft.com/office/powerpoint/2010/main" val="41704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Joel Moses</a:t>
            </a:r>
            <a:r>
              <a:rPr lang="en-US" sz="1200" b="0" i="0" u="none" strike="noStrike" kern="1200" dirty="0" smtClean="0">
                <a:solidFill>
                  <a:schemeClr val="tx1"/>
                </a:solidFill>
                <a:effectLst/>
                <a:latin typeface="+mn-lt"/>
                <a:ea typeface="+mn-ea"/>
                <a:cs typeface="+mn-cs"/>
              </a:rPr>
              <a:t> (born 1941) is an Israeli-American </a:t>
            </a:r>
            <a:r>
              <a:rPr lang="en-US" sz="1200" b="0" i="0" u="none" strike="noStrike" kern="1200" dirty="0" smtClean="0">
                <a:solidFill>
                  <a:schemeClr val="tx1"/>
                </a:solidFill>
                <a:effectLst/>
                <a:latin typeface="+mn-lt"/>
                <a:ea typeface="+mn-ea"/>
                <a:cs typeface="+mn-cs"/>
                <a:hlinkClick r:id="rId3" tooltip="Computer scientist"/>
              </a:rPr>
              <a:t>computer scientist</a:t>
            </a:r>
            <a:r>
              <a:rPr lang="en-US" sz="1200" b="0" i="0" u="none" strike="noStrike" kern="1200" dirty="0" smtClean="0">
                <a:solidFill>
                  <a:schemeClr val="tx1"/>
                </a:solidFill>
                <a:effectLst/>
                <a:latin typeface="+mn-lt"/>
                <a:ea typeface="+mn-ea"/>
                <a:cs typeface="+mn-cs"/>
              </a:rPr>
              <a:t> and professor at the </a:t>
            </a:r>
            <a:r>
              <a:rPr lang="en-US" sz="1200" b="0" i="0" u="none" strike="noStrike" kern="1200" dirty="0" smtClean="0">
                <a:solidFill>
                  <a:schemeClr val="tx1"/>
                </a:solidFill>
                <a:effectLst/>
                <a:latin typeface="+mn-lt"/>
                <a:ea typeface="+mn-ea"/>
                <a:cs typeface="+mn-cs"/>
                <a:hlinkClick r:id="rId4" tooltip="Massachusetts Institute of Technology"/>
              </a:rPr>
              <a:t>Massachusetts Institute of Technology</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Joel Moses was born in </a:t>
            </a:r>
            <a:r>
              <a:rPr lang="en-US" sz="1200" b="0" i="0" u="none" strike="noStrike" kern="1200" dirty="0" smtClean="0">
                <a:solidFill>
                  <a:schemeClr val="tx1"/>
                </a:solidFill>
                <a:effectLst/>
                <a:latin typeface="+mn-lt"/>
                <a:ea typeface="+mn-ea"/>
                <a:cs typeface="+mn-cs"/>
                <a:hlinkClick r:id="rId5" tooltip="Mandatory Palestine"/>
              </a:rPr>
              <a:t>Mandatory Palestine</a:t>
            </a:r>
            <a:r>
              <a:rPr lang="en-US" sz="1200" b="0" i="0" u="none" strike="noStrike" kern="1200" dirty="0" smtClean="0">
                <a:solidFill>
                  <a:schemeClr val="tx1"/>
                </a:solidFill>
                <a:effectLst/>
                <a:latin typeface="+mn-lt"/>
                <a:ea typeface="+mn-ea"/>
                <a:cs typeface="+mn-cs"/>
              </a:rPr>
              <a:t> in 1941 and emigrated to the U.S. in 1954. He attended </a:t>
            </a:r>
            <a:r>
              <a:rPr lang="en-US" sz="1200" b="0" i="0" u="none" strike="noStrike" kern="1200" dirty="0" err="1" smtClean="0">
                <a:solidFill>
                  <a:schemeClr val="tx1"/>
                </a:solidFill>
                <a:effectLst/>
                <a:latin typeface="+mn-lt"/>
                <a:ea typeface="+mn-ea"/>
                <a:cs typeface="+mn-cs"/>
                <a:hlinkClick r:id="rId6" tooltip="Midwood High School"/>
              </a:rPr>
              <a:t>Midwood</a:t>
            </a:r>
            <a:r>
              <a:rPr lang="en-US" sz="1200" b="0" i="0" u="none" strike="noStrike" kern="1200" dirty="0" smtClean="0">
                <a:solidFill>
                  <a:schemeClr val="tx1"/>
                </a:solidFill>
                <a:effectLst/>
                <a:latin typeface="+mn-lt"/>
                <a:ea typeface="+mn-ea"/>
                <a:cs typeface="+mn-cs"/>
                <a:hlinkClick r:id="rId6" tooltip="Midwood High School"/>
              </a:rPr>
              <a:t> High School</a:t>
            </a:r>
            <a:r>
              <a:rPr lang="en-US" sz="1200" b="0" i="0" u="none" strike="noStrike" kern="1200" dirty="0" smtClean="0">
                <a:solidFill>
                  <a:schemeClr val="tx1"/>
                </a:solidFill>
                <a:effectLst/>
                <a:latin typeface="+mn-lt"/>
                <a:ea typeface="+mn-ea"/>
                <a:cs typeface="+mn-cs"/>
              </a:rPr>
              <a:t> in Brooklyn, New York. He received his undergraduate degree in Mathematics from </a:t>
            </a:r>
            <a:r>
              <a:rPr lang="en-US" sz="1200" b="0" i="0" u="none" strike="noStrike" kern="1200" dirty="0" smtClean="0">
                <a:solidFill>
                  <a:schemeClr val="tx1"/>
                </a:solidFill>
                <a:effectLst/>
                <a:latin typeface="+mn-lt"/>
                <a:ea typeface="+mn-ea"/>
                <a:cs typeface="+mn-cs"/>
                <a:hlinkClick r:id="rId7" tooltip="Columbia University"/>
              </a:rPr>
              <a:t>Columbia University</a:t>
            </a:r>
            <a:r>
              <a:rPr lang="en-US" sz="1200" b="0" i="0" u="none" strike="noStrike" kern="1200" dirty="0" smtClean="0">
                <a:solidFill>
                  <a:schemeClr val="tx1"/>
                </a:solidFill>
                <a:effectLst/>
                <a:latin typeface="+mn-lt"/>
                <a:ea typeface="+mn-ea"/>
                <a:cs typeface="+mn-cs"/>
              </a:rPr>
              <a:t> and a master's degree in Mathematics, also from Columbia.</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8</a:t>
            </a:fld>
            <a:endParaRPr lang="en-US"/>
          </a:p>
        </p:txBody>
      </p:sp>
    </p:spTree>
    <p:extLst>
      <p:ext uri="{BB962C8B-B14F-4D97-AF65-F5344CB8AC3E}">
        <p14:creationId xmlns:p14="http://schemas.microsoft.com/office/powerpoint/2010/main" val="25297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Edward ("Ted") </a:t>
            </a:r>
            <a:r>
              <a:rPr lang="en-US" sz="1200" b="1" i="0" u="none" strike="noStrike" kern="1200" dirty="0" err="1" smtClean="0">
                <a:solidFill>
                  <a:schemeClr val="tx1"/>
                </a:solidFill>
                <a:effectLst/>
                <a:latin typeface="+mn-lt"/>
                <a:ea typeface="+mn-ea"/>
                <a:cs typeface="+mn-cs"/>
              </a:rPr>
              <a:t>Hance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(born 1947) is a Canadian-born American biomedical </a:t>
            </a:r>
            <a:r>
              <a:rPr lang="en-US" sz="1200" b="0" i="0" u="none" strike="noStrike" kern="1200" dirty="0" err="1" smtClean="0">
                <a:solidFill>
                  <a:schemeClr val="tx1"/>
                </a:solidFill>
                <a:effectLst/>
                <a:latin typeface="+mn-lt"/>
                <a:ea typeface="+mn-ea"/>
                <a:cs typeface="+mn-cs"/>
              </a:rPr>
              <a:t>informatician</a:t>
            </a:r>
            <a:r>
              <a:rPr lang="en-US" sz="1200" b="0" i="0" u="none" strike="noStrike" kern="1200" dirty="0" smtClean="0">
                <a:solidFill>
                  <a:schemeClr val="tx1"/>
                </a:solidFill>
                <a:effectLst/>
                <a:latin typeface="+mn-lt"/>
                <a:ea typeface="+mn-ea"/>
                <a:cs typeface="+mn-cs"/>
              </a:rPr>
              <a:t>, physician, and computer scientist. </a:t>
            </a:r>
            <a:r>
              <a:rPr lang="en-US" sz="1200" b="0"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is a pioneer in the use of artificial intelligence in medicine. He was the principal developer of the clinical expert system </a:t>
            </a:r>
            <a:r>
              <a:rPr lang="en-US" sz="1200" b="0" i="0" u="none" strike="noStrike" kern="1200" dirty="0" smtClean="0">
                <a:solidFill>
                  <a:schemeClr val="tx1"/>
                </a:solidFill>
                <a:effectLst/>
                <a:latin typeface="+mn-lt"/>
                <a:ea typeface="+mn-ea"/>
                <a:cs typeface="+mn-cs"/>
                <a:hlinkClick r:id="rId3" tooltip="MYCIN"/>
              </a:rPr>
              <a:t>MYCIN</a:t>
            </a:r>
            <a:r>
              <a:rPr lang="en-US" sz="1200" b="0" i="0" u="none" strike="noStrike" kern="1200" dirty="0" smtClean="0">
                <a:solidFill>
                  <a:schemeClr val="tx1"/>
                </a:solidFill>
                <a:effectLst/>
                <a:latin typeface="+mn-lt"/>
                <a:ea typeface="+mn-ea"/>
                <a:cs typeface="+mn-cs"/>
              </a:rPr>
              <a:t>, one of the first rule-based </a:t>
            </a:r>
            <a:r>
              <a:rPr lang="en-US" sz="1200" b="0" i="0" u="none" strike="noStrike" kern="1200" dirty="0" smtClean="0">
                <a:solidFill>
                  <a:schemeClr val="tx1"/>
                </a:solidFill>
                <a:effectLst/>
                <a:latin typeface="+mn-lt"/>
                <a:ea typeface="+mn-ea"/>
                <a:cs typeface="+mn-cs"/>
                <a:hlinkClick r:id="rId4" tooltip="Artificial intelligence"/>
              </a:rPr>
              <a:t>artificial intelligence</a:t>
            </a:r>
            <a:r>
              <a:rPr lang="en-US" sz="1200" b="0" i="0" u="none" strike="noStrike" kern="1200" dirty="0" smtClean="0">
                <a:solidFill>
                  <a:schemeClr val="tx1"/>
                </a:solidFill>
                <a:effectLst/>
                <a:latin typeface="+mn-lt"/>
                <a:ea typeface="+mn-ea"/>
                <a:cs typeface="+mn-cs"/>
              </a:rPr>
              <a:t> expert systems, which obtained clinical data interactively from a physician user and was used to diagnose and recommend treatment for severe infections. While never used in practice (because it preceded the era of local-area networking and could not be integrated with patient records and physician workflow), its performance was shown to be comparable to and sometimes more accurate than that of Stanford infectious disease faculty.</a:t>
            </a:r>
            <a:r>
              <a:rPr lang="en-US" sz="1200" b="0" i="0" u="none" strike="noStrike" kern="1200" baseline="30000" dirty="0" smtClean="0">
                <a:solidFill>
                  <a:schemeClr val="tx1"/>
                </a:solidFill>
                <a:effectLst/>
                <a:latin typeface="+mn-lt"/>
                <a:ea typeface="+mn-ea"/>
                <a:cs typeface="+mn-cs"/>
                <a:hlinkClick r:id="rId5"/>
              </a:rPr>
              <a:t>[1]</a:t>
            </a:r>
            <a:r>
              <a:rPr lang="en-US" sz="1200" b="0" i="0" u="none" strike="noStrike" kern="1200" dirty="0" smtClean="0">
                <a:solidFill>
                  <a:schemeClr val="tx1"/>
                </a:solidFill>
                <a:effectLst/>
                <a:latin typeface="+mn-lt"/>
                <a:ea typeface="+mn-ea"/>
                <a:cs typeface="+mn-cs"/>
              </a:rPr>
              <a:t> This spurred the development of a wide range of activity in the development of rule-based expert systems, knowledge representation, belief nets and other areas, and its design greatly influenced the subsequent development of computing in medicine.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9</a:t>
            </a:fld>
            <a:endParaRPr lang="en-US"/>
          </a:p>
        </p:txBody>
      </p:sp>
    </p:spTree>
    <p:extLst>
      <p:ext uri="{BB962C8B-B14F-4D97-AF65-F5344CB8AC3E}">
        <p14:creationId xmlns:p14="http://schemas.microsoft.com/office/powerpoint/2010/main" val="283307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15</a:t>
            </a:fld>
            <a:endParaRPr lang="en-US"/>
          </a:p>
        </p:txBody>
      </p:sp>
    </p:spTree>
    <p:extLst>
      <p:ext uri="{BB962C8B-B14F-4D97-AF65-F5344CB8AC3E}">
        <p14:creationId xmlns:p14="http://schemas.microsoft.com/office/powerpoint/2010/main" val="225368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16</a:t>
            </a:fld>
            <a:endParaRPr lang="en-US"/>
          </a:p>
        </p:txBody>
      </p:sp>
    </p:spTree>
    <p:extLst>
      <p:ext uri="{BB962C8B-B14F-4D97-AF65-F5344CB8AC3E}">
        <p14:creationId xmlns:p14="http://schemas.microsoft.com/office/powerpoint/2010/main" val="204732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A25175-08FD-4F85-96A6-F260B2FC0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8D6B1CA-CC37-4B5A-8633-B8D08DAFC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69ADF8E7-CF9E-42C3-87B7-D35178F62AC0}"/>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09CA0D32-ABF6-4B24-8007-7EAC76495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7A57518-570F-483D-A7CF-DF9CF103A843}"/>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5821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D42C2A-094A-43CE-9CCC-EA69FF1C57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236EB41-0200-494D-AA02-6EF8D8A462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D2812EE-056B-40BC-B475-FBD6A0310F8F}"/>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E7C1FCCF-FCAB-4443-827E-AB2597CEB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FF0AEED-58E6-4288-A1C6-2A1470DFCB16}"/>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52987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3CD8109-FE95-4ACF-9DBC-F38EF15EA4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41AC8B3-C174-4974-9384-C7DEF1EBAB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CE007B8-BFB5-49E3-A890-667231545A9B}"/>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75D06E35-F6F5-4034-8522-5B6251334E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5EFB65E-48F6-4CF0-B29B-C19C01D58DF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2974070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2B03F-D8F3-4ECC-AF21-C1EE11063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39C3B6F-3A0E-4E20-BBD9-0182EA5ACA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6A0B235-DD2C-464E-8911-CDE9883DE02F}"/>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AEC0649B-F166-4208-91F1-EC6CA6CBE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E22BA46-E648-44E6-A52B-D541EB1686CD}"/>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43283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FFC765-C141-4B82-AC53-844108955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F099C38-FDA4-45E5-9F45-F9AA3B5379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8A7AD7E-B865-426B-9B7C-D88910AA1B7E}"/>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C58011E3-3B44-4D14-9709-B14EA2DA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A1EF16-20BD-471D-B456-C93366BA3B3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75995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D6CF0-B8AF-4637-8180-A7426D813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18E57EF-C57C-489D-89EE-5F6BD6271C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74715E2A-AA14-4F9E-9EB5-853974ED64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D08E9FA-BA14-4BDF-994E-34B3D5B1ADFC}"/>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6" name="Footer Placeholder 5">
            <a:extLst>
              <a:ext uri="{FF2B5EF4-FFF2-40B4-BE49-F238E27FC236}">
                <a16:creationId xmlns="" xmlns:a16="http://schemas.microsoft.com/office/drawing/2014/main" id="{B9A62F48-7E8B-433B-BECF-7ED9A90BEC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FE1F2BB-97AB-4BC1-A744-AF173C0A0D4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0463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E595B5-18CB-4D09-869E-BDF0C4C81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E9E8BBB-3414-450E-BE6C-9450A895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7BFF988-E1E1-4A05-A7C7-F65A0AC3DE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180C150-7796-45BA-A07A-33453207F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4638BB0-D9CC-4D78-A3BA-B61503D71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103AD2A9-50DB-4F91-ACFC-30AA2C67CADC}"/>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8" name="Footer Placeholder 7">
            <a:extLst>
              <a:ext uri="{FF2B5EF4-FFF2-40B4-BE49-F238E27FC236}">
                <a16:creationId xmlns="" xmlns:a16="http://schemas.microsoft.com/office/drawing/2014/main" id="{191C78B7-4A01-4185-B3C4-6D7F8D6168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328F0266-89BA-44A0-A229-5F7AF2B47A4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5452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69E972-B5D8-4E78-B78B-95A5A90439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48EF85AB-C0A3-46CA-BC6B-0AB864E06744}"/>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4" name="Footer Placeholder 3">
            <a:extLst>
              <a:ext uri="{FF2B5EF4-FFF2-40B4-BE49-F238E27FC236}">
                <a16:creationId xmlns="" xmlns:a16="http://schemas.microsoft.com/office/drawing/2014/main" id="{5894B5CD-1833-4E69-9610-F0FFAF10A2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594D0400-7431-4B7D-84DC-7A210080EF3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31967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2FC6213-E1B7-49E9-8B2C-889B24678EA1}"/>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3" name="Footer Placeholder 2">
            <a:extLst>
              <a:ext uri="{FF2B5EF4-FFF2-40B4-BE49-F238E27FC236}">
                <a16:creationId xmlns="" xmlns:a16="http://schemas.microsoft.com/office/drawing/2014/main" id="{46006032-25E8-4EE9-A457-4A2CEB800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5DC9636-612A-4541-B2EA-6D83E7BEE27A}"/>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4015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CB78E-5017-4F38-8AD4-FD5CA2CD0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90BA220-0DFA-4E1F-AA43-2890640FE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55D68801-433D-4EAA-B74A-A40A951A1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C9056F0-41CE-4A00-80DD-2C506A3A2D1D}"/>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6" name="Footer Placeholder 5">
            <a:extLst>
              <a:ext uri="{FF2B5EF4-FFF2-40B4-BE49-F238E27FC236}">
                <a16:creationId xmlns="" xmlns:a16="http://schemas.microsoft.com/office/drawing/2014/main" id="{E094B155-F4EF-4267-93DF-010AC4B5BF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125ECE0-5872-4772-87D3-69A60C9507B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9217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F31A-47F4-432E-9A79-7CC4460AA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DF64E890-92CD-430C-B856-608A2BC93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0B01CF6A-0842-4711-AFCC-9128F97C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B45D287-5692-4319-B432-7EDC85CB652F}"/>
              </a:ext>
            </a:extLst>
          </p:cNvPr>
          <p:cNvSpPr>
            <a:spLocks noGrp="1"/>
          </p:cNvSpPr>
          <p:nvPr>
            <p:ph type="dt" sz="half" idx="10"/>
          </p:nvPr>
        </p:nvSpPr>
        <p:spPr/>
        <p:txBody>
          <a:bodyPr/>
          <a:lstStyle/>
          <a:p>
            <a:fld id="{1808B9E4-7D21-4E99-B6F3-FAEE133DF8DD}" type="datetimeFigureOut">
              <a:rPr lang="en-IN" smtClean="0"/>
              <a:t>05-12-2018</a:t>
            </a:fld>
            <a:endParaRPr lang="en-IN"/>
          </a:p>
        </p:txBody>
      </p:sp>
      <p:sp>
        <p:nvSpPr>
          <p:cNvPr id="6" name="Footer Placeholder 5">
            <a:extLst>
              <a:ext uri="{FF2B5EF4-FFF2-40B4-BE49-F238E27FC236}">
                <a16:creationId xmlns="" xmlns:a16="http://schemas.microsoft.com/office/drawing/2014/main" id="{BA798909-B53E-4352-A9E6-D1AFE956BA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99688BF-633E-40DE-8997-B0571CC8506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25581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D1CAD5F-D5E7-44C7-8469-F80A839E8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C7AF1B1-409C-4540-B3AE-A526EC6B4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39BE1CD-C75F-446D-BC9C-4EEFDFBA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8B9E4-7D21-4E99-B6F3-FAEE133DF8DD}" type="datetimeFigureOut">
              <a:rPr lang="en-IN" smtClean="0"/>
              <a:t>05-12-2018</a:t>
            </a:fld>
            <a:endParaRPr lang="en-IN"/>
          </a:p>
        </p:txBody>
      </p:sp>
      <p:sp>
        <p:nvSpPr>
          <p:cNvPr id="5" name="Footer Placeholder 4">
            <a:extLst>
              <a:ext uri="{FF2B5EF4-FFF2-40B4-BE49-F238E27FC236}">
                <a16:creationId xmlns="" xmlns:a16="http://schemas.microsoft.com/office/drawing/2014/main" id="{B20BE3C9-48DA-41B5-A9EA-599480996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E9DCA84D-94A2-4B98-9F63-D0EAB059F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1AFE1-6766-44AC-B988-38931A9A37D7}" type="slidenum">
              <a:rPr lang="en-IN" smtClean="0"/>
              <a:t>‹#›</a:t>
            </a:fld>
            <a:endParaRPr lang="en-IN"/>
          </a:p>
        </p:txBody>
      </p:sp>
    </p:spTree>
    <p:extLst>
      <p:ext uri="{BB962C8B-B14F-4D97-AF65-F5344CB8AC3E}">
        <p14:creationId xmlns:p14="http://schemas.microsoft.com/office/powerpoint/2010/main" val="425070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8.jp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7.xml"/><Relationship Id="rId7" Type="http://schemas.openxmlformats.org/officeDocument/2006/relationships/image" Target="../media/image21.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notesSlide" Target="../notesSlides/notesSlide2.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tmp"/><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5778"/>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8513108C-0569-4721-85DA-130F7C60DEDA}"/>
              </a:ext>
            </a:extLst>
          </p:cNvPr>
          <p:cNvGrpSpPr/>
          <p:nvPr/>
        </p:nvGrpSpPr>
        <p:grpSpPr>
          <a:xfrm>
            <a:off x="5336572" y="1493071"/>
            <a:ext cx="1382722" cy="1374635"/>
            <a:chOff x="4287185" y="1379095"/>
            <a:chExt cx="2563321" cy="2548328"/>
          </a:xfrm>
        </p:grpSpPr>
        <p:sp>
          <p:nvSpPr>
            <p:cNvPr id="10" name="Freeform: Shape 9">
              <a:extLst>
                <a:ext uri="{FF2B5EF4-FFF2-40B4-BE49-F238E27FC236}">
                  <a16:creationId xmlns="" xmlns:a16="http://schemas.microsoft.com/office/drawing/2014/main" id="{9FC8C0A2-0FB6-41DA-8E23-69A07501AD78}"/>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rgbClr val="9FD6FB"/>
                </a:gs>
                <a:gs pos="100000">
                  <a:srgbClr val="00CAF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 xmlns:a16="http://schemas.microsoft.com/office/drawing/2014/main" id="{983789C9-D953-435B-B187-0C3DC1A25B6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 xmlns:a16="http://schemas.microsoft.com/office/drawing/2014/main" id="{82BEDA6C-3D7A-4882-A229-1F108A06B10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1097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 xmlns:a16="http://schemas.microsoft.com/office/drawing/2014/main" id="{52B6F4E7-F661-4842-A3F3-1D620A7A7D6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0D76B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 xmlns:a16="http://schemas.microsoft.com/office/drawing/2014/main" id="{F2AC5A39-3943-49E1-AB87-D2151D52AA7F}"/>
              </a:ext>
            </a:extLst>
          </p:cNvPr>
          <p:cNvGrpSpPr/>
          <p:nvPr/>
        </p:nvGrpSpPr>
        <p:grpSpPr>
          <a:xfrm>
            <a:off x="4643613" y="2524047"/>
            <a:ext cx="1382722" cy="1374635"/>
            <a:chOff x="4287185" y="1379095"/>
            <a:chExt cx="2563321" cy="2548328"/>
          </a:xfrm>
        </p:grpSpPr>
        <p:sp>
          <p:nvSpPr>
            <p:cNvPr id="19" name="Freeform: Shape 18">
              <a:extLst>
                <a:ext uri="{FF2B5EF4-FFF2-40B4-BE49-F238E27FC236}">
                  <a16:creationId xmlns="" xmlns:a16="http://schemas.microsoft.com/office/drawing/2014/main" id="{4162537F-F1E5-4E4C-B8E7-8023D9CF355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 xmlns:a16="http://schemas.microsoft.com/office/drawing/2014/main" id="{395FABD3-6F9B-4599-AA05-CF0515B2562C}"/>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 xmlns:a16="http://schemas.microsoft.com/office/drawing/2014/main" id="{2091383A-E8C5-4AE8-B215-7989F5821A38}"/>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 xmlns:a16="http://schemas.microsoft.com/office/drawing/2014/main" id="{E73649D2-AC6E-4704-95F0-F1DEBC0C17B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 xmlns:a16="http://schemas.microsoft.com/office/drawing/2014/main" id="{0B4B3C06-31BF-4C48-94A4-DB29749FEB19}"/>
              </a:ext>
            </a:extLst>
          </p:cNvPr>
          <p:cNvGrpSpPr/>
          <p:nvPr/>
        </p:nvGrpSpPr>
        <p:grpSpPr>
          <a:xfrm>
            <a:off x="6028731" y="2524047"/>
            <a:ext cx="1382722" cy="1374635"/>
            <a:chOff x="4287185" y="1379095"/>
            <a:chExt cx="2563321" cy="2548328"/>
          </a:xfrm>
        </p:grpSpPr>
        <p:sp>
          <p:nvSpPr>
            <p:cNvPr id="24" name="Freeform: Shape 23">
              <a:extLst>
                <a:ext uri="{FF2B5EF4-FFF2-40B4-BE49-F238E27FC236}">
                  <a16:creationId xmlns="" xmlns:a16="http://schemas.microsoft.com/office/drawing/2014/main" id="{9CEBC53B-6649-49F9-94D8-F8283D90C971}"/>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 xmlns:a16="http://schemas.microsoft.com/office/drawing/2014/main" id="{07D83475-F5DD-4E16-8CE1-A3CC551DF56D}"/>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 xmlns:a16="http://schemas.microsoft.com/office/drawing/2014/main" id="{62923C76-0C9A-4ED5-A874-AD45C8B19E7C}"/>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 xmlns:a16="http://schemas.microsoft.com/office/drawing/2014/main" id="{D7DF3F08-7A1B-497D-A964-480052187D7C}"/>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 xmlns:a16="http://schemas.microsoft.com/office/drawing/2014/main" id="{D6164B3E-8392-4D15-A1B5-06B658F95E8C}"/>
              </a:ext>
            </a:extLst>
          </p:cNvPr>
          <p:cNvGrpSpPr/>
          <p:nvPr/>
        </p:nvGrpSpPr>
        <p:grpSpPr>
          <a:xfrm>
            <a:off x="5346316" y="3555022"/>
            <a:ext cx="1382722" cy="1374635"/>
            <a:chOff x="4287185" y="1379095"/>
            <a:chExt cx="2563321" cy="2548328"/>
          </a:xfrm>
        </p:grpSpPr>
        <p:sp>
          <p:nvSpPr>
            <p:cNvPr id="35" name="Freeform: Shape 34">
              <a:extLst>
                <a:ext uri="{FF2B5EF4-FFF2-40B4-BE49-F238E27FC236}">
                  <a16:creationId xmlns="" xmlns:a16="http://schemas.microsoft.com/office/drawing/2014/main" id="{736CF01C-F77E-43F7-BEE2-8B327EBEFF2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a:extLst>
                <a:ext uri="{FF2B5EF4-FFF2-40B4-BE49-F238E27FC236}">
                  <a16:creationId xmlns="" xmlns:a16="http://schemas.microsoft.com/office/drawing/2014/main" id="{DA754E5F-82A9-42D7-8803-1083E52E004E}"/>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a:extLst>
                <a:ext uri="{FF2B5EF4-FFF2-40B4-BE49-F238E27FC236}">
                  <a16:creationId xmlns="" xmlns:a16="http://schemas.microsoft.com/office/drawing/2014/main" id="{A6D43D1F-BD5A-45BF-A062-FDAD8BE6CEF3}"/>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a:extLst>
                <a:ext uri="{FF2B5EF4-FFF2-40B4-BE49-F238E27FC236}">
                  <a16:creationId xmlns="" xmlns:a16="http://schemas.microsoft.com/office/drawing/2014/main" id="{58893BC6-B43D-4EDB-AF0A-030DB6F99678}"/>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 xmlns:a16="http://schemas.microsoft.com/office/drawing/2014/main" id="{1F7E8C31-ADF0-4BE5-8507-E8F2F17FAC37}"/>
              </a:ext>
            </a:extLst>
          </p:cNvPr>
          <p:cNvGrpSpPr/>
          <p:nvPr/>
        </p:nvGrpSpPr>
        <p:grpSpPr>
          <a:xfrm>
            <a:off x="3958322" y="3555022"/>
            <a:ext cx="1382722" cy="1374635"/>
            <a:chOff x="4287185" y="1379095"/>
            <a:chExt cx="2563321" cy="2548328"/>
          </a:xfrm>
        </p:grpSpPr>
        <p:sp>
          <p:nvSpPr>
            <p:cNvPr id="40" name="Freeform: Shape 39">
              <a:extLst>
                <a:ext uri="{FF2B5EF4-FFF2-40B4-BE49-F238E27FC236}">
                  <a16:creationId xmlns="" xmlns:a16="http://schemas.microsoft.com/office/drawing/2014/main" id="{ACF04F5A-98C6-44D2-8BD5-56A234A1E6C7}"/>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a:extLst>
                <a:ext uri="{FF2B5EF4-FFF2-40B4-BE49-F238E27FC236}">
                  <a16:creationId xmlns="" xmlns:a16="http://schemas.microsoft.com/office/drawing/2014/main" id="{1B3D6E3B-31EA-4AE6-8BB7-B7D3BB0E173F}"/>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 xmlns:a16="http://schemas.microsoft.com/office/drawing/2014/main" id="{56DF89CD-E41F-45F0-B3B7-90875CB5F52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a:extLst>
                <a:ext uri="{FF2B5EF4-FFF2-40B4-BE49-F238E27FC236}">
                  <a16:creationId xmlns="" xmlns:a16="http://schemas.microsoft.com/office/drawing/2014/main" id="{313DC5F7-8EB2-447C-B469-FD77FBD7F21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 xmlns:a16="http://schemas.microsoft.com/office/drawing/2014/main" id="{5B6AD15E-F3C2-44AC-A4FB-554036C68297}"/>
              </a:ext>
            </a:extLst>
          </p:cNvPr>
          <p:cNvGrpSpPr/>
          <p:nvPr/>
        </p:nvGrpSpPr>
        <p:grpSpPr>
          <a:xfrm>
            <a:off x="6718493" y="3555020"/>
            <a:ext cx="1382722" cy="1374635"/>
            <a:chOff x="4287185" y="1379095"/>
            <a:chExt cx="2563321" cy="2548328"/>
          </a:xfrm>
        </p:grpSpPr>
        <p:sp>
          <p:nvSpPr>
            <p:cNvPr id="45" name="Freeform: Shape 44">
              <a:extLst>
                <a:ext uri="{FF2B5EF4-FFF2-40B4-BE49-F238E27FC236}">
                  <a16:creationId xmlns="" xmlns:a16="http://schemas.microsoft.com/office/drawing/2014/main" id="{BB6347C6-C0CA-48AF-AF37-A3AFC76470B2}"/>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a:extLst>
                <a:ext uri="{FF2B5EF4-FFF2-40B4-BE49-F238E27FC236}">
                  <a16:creationId xmlns="" xmlns:a16="http://schemas.microsoft.com/office/drawing/2014/main" id="{0FBFBBB1-6F9F-4EC5-96D2-8F26BF79F326}"/>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Shape 46">
              <a:extLst>
                <a:ext uri="{FF2B5EF4-FFF2-40B4-BE49-F238E27FC236}">
                  <a16:creationId xmlns="" xmlns:a16="http://schemas.microsoft.com/office/drawing/2014/main" id="{85C21221-B989-456F-96BE-498824618754}"/>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 xmlns:a16="http://schemas.microsoft.com/office/drawing/2014/main" id="{22474677-E3B4-4929-B642-6B332D28D42E}"/>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 xmlns:a16="http://schemas.microsoft.com/office/drawing/2014/main" id="{7F0BC6F7-85ED-4841-B600-A2DEBF8CE59A}"/>
              </a:ext>
            </a:extLst>
          </p:cNvPr>
          <p:cNvGrpSpPr/>
          <p:nvPr/>
        </p:nvGrpSpPr>
        <p:grpSpPr>
          <a:xfrm>
            <a:off x="4655753"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50" name="Freeform: Shape 49">
              <a:extLst>
                <a:ext uri="{FF2B5EF4-FFF2-40B4-BE49-F238E27FC236}">
                  <a16:creationId xmlns="" xmlns:a16="http://schemas.microsoft.com/office/drawing/2014/main" id="{7A269D06-108B-4DF9-B7D7-15A7295524C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Shape 50">
              <a:extLst>
                <a:ext uri="{FF2B5EF4-FFF2-40B4-BE49-F238E27FC236}">
                  <a16:creationId xmlns="" xmlns:a16="http://schemas.microsoft.com/office/drawing/2014/main" id="{880DD787-D8B0-42AA-AA16-4760CB02F308}"/>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 xmlns:a16="http://schemas.microsoft.com/office/drawing/2014/main" id="{4650EE0B-D080-42C8-8215-5F508DB32F37}"/>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a:extLst>
                <a:ext uri="{FF2B5EF4-FFF2-40B4-BE49-F238E27FC236}">
                  <a16:creationId xmlns="" xmlns:a16="http://schemas.microsoft.com/office/drawing/2014/main" id="{CECC4674-8566-4043-A1C9-1920799A471F}"/>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 xmlns:a16="http://schemas.microsoft.com/office/drawing/2014/main" id="{5885B829-9514-4500-895D-477850F7652D}"/>
              </a:ext>
            </a:extLst>
          </p:cNvPr>
          <p:cNvGrpSpPr/>
          <p:nvPr/>
        </p:nvGrpSpPr>
        <p:grpSpPr>
          <a:xfrm>
            <a:off x="7389562"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0" name="Freeform: Shape 59">
              <a:extLst>
                <a:ext uri="{FF2B5EF4-FFF2-40B4-BE49-F238E27FC236}">
                  <a16:creationId xmlns="" xmlns:a16="http://schemas.microsoft.com/office/drawing/2014/main" id="{79A98779-124F-4A5C-A5D4-37E7892C77EE}"/>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a:extLst>
                <a:ext uri="{FF2B5EF4-FFF2-40B4-BE49-F238E27FC236}">
                  <a16:creationId xmlns="" xmlns:a16="http://schemas.microsoft.com/office/drawing/2014/main" id="{9A32E9E6-D3B3-4B73-AA3C-FE2F974217B0}"/>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a:extLst>
                <a:ext uri="{FF2B5EF4-FFF2-40B4-BE49-F238E27FC236}">
                  <a16:creationId xmlns="" xmlns:a16="http://schemas.microsoft.com/office/drawing/2014/main" id="{5AA031DE-41EC-4451-9261-F462E5E19FFD}"/>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a:extLst>
                <a:ext uri="{FF2B5EF4-FFF2-40B4-BE49-F238E27FC236}">
                  <a16:creationId xmlns="" xmlns:a16="http://schemas.microsoft.com/office/drawing/2014/main" id="{8DA60779-B045-43B2-AE7E-532B4EA8A60B}"/>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 xmlns:a16="http://schemas.microsoft.com/office/drawing/2014/main" id="{59F0CE9E-42EE-483B-81C5-3075DCB25302}"/>
              </a:ext>
            </a:extLst>
          </p:cNvPr>
          <p:cNvGrpSpPr/>
          <p:nvPr/>
        </p:nvGrpSpPr>
        <p:grpSpPr>
          <a:xfrm>
            <a:off x="3273829"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5" name="Freeform: Shape 64">
              <a:extLst>
                <a:ext uri="{FF2B5EF4-FFF2-40B4-BE49-F238E27FC236}">
                  <a16:creationId xmlns="" xmlns:a16="http://schemas.microsoft.com/office/drawing/2014/main" id="{9C54AB08-841C-47CE-AA39-E3BAC7C9AACA}"/>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 xmlns:a16="http://schemas.microsoft.com/office/drawing/2014/main" id="{8BD275FF-E3F7-4590-899B-0B70298493C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a:extLst>
                <a:ext uri="{FF2B5EF4-FFF2-40B4-BE49-F238E27FC236}">
                  <a16:creationId xmlns="" xmlns:a16="http://schemas.microsoft.com/office/drawing/2014/main" id="{8BE55060-C650-428E-AACB-87F2CF20D089}"/>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Shape 67">
              <a:extLst>
                <a:ext uri="{FF2B5EF4-FFF2-40B4-BE49-F238E27FC236}">
                  <a16:creationId xmlns="" xmlns:a16="http://schemas.microsoft.com/office/drawing/2014/main" id="{C1E108C9-4151-40F5-95A4-39F650A3C5D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a:extLst>
              <a:ext uri="{FF2B5EF4-FFF2-40B4-BE49-F238E27FC236}">
                <a16:creationId xmlns="" xmlns:a16="http://schemas.microsoft.com/office/drawing/2014/main" id="{DD86AE42-B2B8-450F-BBD6-CA5F62B84898}"/>
              </a:ext>
            </a:extLst>
          </p:cNvPr>
          <p:cNvGrpSpPr/>
          <p:nvPr/>
        </p:nvGrpSpPr>
        <p:grpSpPr>
          <a:xfrm>
            <a:off x="6032628"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70" name="Freeform: Shape 69">
              <a:extLst>
                <a:ext uri="{FF2B5EF4-FFF2-40B4-BE49-F238E27FC236}">
                  <a16:creationId xmlns="" xmlns:a16="http://schemas.microsoft.com/office/drawing/2014/main" id="{96414A22-D7CD-4FC8-A969-69265D6E877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reeform: Shape 70">
              <a:extLst>
                <a:ext uri="{FF2B5EF4-FFF2-40B4-BE49-F238E27FC236}">
                  <a16:creationId xmlns="" xmlns:a16="http://schemas.microsoft.com/office/drawing/2014/main" id="{95B98719-D96B-43DB-A316-5CFB23525999}"/>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71">
              <a:extLst>
                <a:ext uri="{FF2B5EF4-FFF2-40B4-BE49-F238E27FC236}">
                  <a16:creationId xmlns="" xmlns:a16="http://schemas.microsoft.com/office/drawing/2014/main" id="{6FDA8CD7-D5F1-4ADC-AEAA-C5CAFE41AAD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a:extLst>
                <a:ext uri="{FF2B5EF4-FFF2-40B4-BE49-F238E27FC236}">
                  <a16:creationId xmlns="" xmlns:a16="http://schemas.microsoft.com/office/drawing/2014/main" id="{3A0B1623-24C6-4198-9046-197E7D3361DD}"/>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TextBox 73">
            <a:extLst>
              <a:ext uri="{FF2B5EF4-FFF2-40B4-BE49-F238E27FC236}">
                <a16:creationId xmlns="" xmlns:a16="http://schemas.microsoft.com/office/drawing/2014/main" id="{4D809CCE-F8C3-4F3D-9489-594851301A26}"/>
              </a:ext>
            </a:extLst>
          </p:cNvPr>
          <p:cNvSpPr txBox="1"/>
          <p:nvPr/>
        </p:nvSpPr>
        <p:spPr>
          <a:xfrm>
            <a:off x="1374123" y="233298"/>
            <a:ext cx="9304421" cy="461665"/>
          </a:xfrm>
          <a:prstGeom prst="rect">
            <a:avLst/>
          </a:prstGeom>
          <a:noFill/>
        </p:spPr>
        <p:txBody>
          <a:bodyPr wrap="square" rtlCol="0">
            <a:spAutoFit/>
          </a:bodyPr>
          <a:lstStyle/>
          <a:p>
            <a:pPr algn="ctr"/>
            <a:r>
              <a:rPr lang="en-IN" sz="2400" spc="300" dirty="0" smtClean="0">
                <a:solidFill>
                  <a:schemeClr val="bg1">
                    <a:lumMod val="95000"/>
                  </a:schemeClr>
                </a:solidFill>
                <a:latin typeface="Nexa Bold" panose="02000000000000000000" pitchFamily="50" charset="0"/>
              </a:rPr>
              <a:t>TRÍ TUỆ NHÂN TẠO</a:t>
            </a:r>
            <a:endParaRPr lang="en-IN" sz="2400" spc="300" dirty="0">
              <a:solidFill>
                <a:schemeClr val="bg1">
                  <a:lumMod val="95000"/>
                </a:schemeClr>
              </a:solidFill>
              <a:latin typeface="Nexa Bold" panose="02000000000000000000" pitchFamily="50" charset="0"/>
            </a:endParaRPr>
          </a:p>
        </p:txBody>
      </p:sp>
      <p:sp>
        <p:nvSpPr>
          <p:cNvPr id="75" name="TextBox 74">
            <a:extLst>
              <a:ext uri="{FF2B5EF4-FFF2-40B4-BE49-F238E27FC236}">
                <a16:creationId xmlns="" xmlns:a16="http://schemas.microsoft.com/office/drawing/2014/main" id="{5C40ADD2-18BB-42AD-88DF-D6AB1C1A5A8C}"/>
              </a:ext>
            </a:extLst>
          </p:cNvPr>
          <p:cNvSpPr txBox="1"/>
          <p:nvPr/>
        </p:nvSpPr>
        <p:spPr>
          <a:xfrm>
            <a:off x="1384667" y="635960"/>
            <a:ext cx="9304421" cy="338554"/>
          </a:xfrm>
          <a:prstGeom prst="rect">
            <a:avLst/>
          </a:prstGeom>
          <a:noFill/>
        </p:spPr>
        <p:txBody>
          <a:bodyPr wrap="square" rtlCol="0">
            <a:spAutoFit/>
          </a:bodyPr>
          <a:lstStyle/>
          <a:p>
            <a:pPr algn="ctr"/>
            <a:r>
              <a:rPr lang="en-IN" sz="1600" spc="300" dirty="0" smtClean="0">
                <a:solidFill>
                  <a:schemeClr val="bg1">
                    <a:lumMod val="95000"/>
                  </a:schemeClr>
                </a:solidFill>
                <a:latin typeface="Nexa Light" panose="02000000000000000000" pitchFamily="50" charset="0"/>
              </a:rPr>
              <a:t>ARTIFICIAL INTELLIGENT</a:t>
            </a:r>
            <a:endParaRPr lang="en-IN" sz="1600" spc="300" dirty="0">
              <a:solidFill>
                <a:schemeClr val="bg1">
                  <a:lumMod val="95000"/>
                </a:schemeClr>
              </a:solidFill>
              <a:latin typeface="Nexa Light" panose="02000000000000000000" pitchFamily="50" charset="0"/>
            </a:endParaRPr>
          </a:p>
        </p:txBody>
      </p:sp>
      <p:sp>
        <p:nvSpPr>
          <p:cNvPr id="76" name="Rectangle 75">
            <a:extLst>
              <a:ext uri="{FF2B5EF4-FFF2-40B4-BE49-F238E27FC236}">
                <a16:creationId xmlns="" xmlns:a16="http://schemas.microsoft.com/office/drawing/2014/main" id="{C1E01919-AFE0-4790-A2BC-E09A300B9A07}"/>
              </a:ext>
            </a:extLst>
          </p:cNvPr>
          <p:cNvSpPr/>
          <p:nvPr/>
        </p:nvSpPr>
        <p:spPr>
          <a:xfrm>
            <a:off x="4796589" y="974514"/>
            <a:ext cx="2612466"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Graphic 77" descr="Smart Phone">
            <a:extLst>
              <a:ext uri="{FF2B5EF4-FFF2-40B4-BE49-F238E27FC236}">
                <a16:creationId xmlns="" xmlns:a16="http://schemas.microsoft.com/office/drawing/2014/main" id="{A39D0908-B940-4B18-9357-7F7EDA8FC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167913" y="2687434"/>
            <a:ext cx="360000" cy="360000"/>
          </a:xfrm>
          <a:prstGeom prst="rect">
            <a:avLst/>
          </a:prstGeom>
          <a:scene3d>
            <a:camera prst="orthographicFront">
              <a:rot lat="20399999" lon="0" rev="0"/>
            </a:camera>
            <a:lightRig rig="threePt" dir="t"/>
          </a:scene3d>
        </p:spPr>
      </p:pic>
      <p:pic>
        <p:nvPicPr>
          <p:cNvPr id="80" name="Graphic 79" descr="Download">
            <a:extLst>
              <a:ext uri="{FF2B5EF4-FFF2-40B4-BE49-F238E27FC236}">
                <a16:creationId xmlns="" xmlns:a16="http://schemas.microsoft.com/office/drawing/2014/main" id="{68B94CD1-7009-4AF8-BA57-D3C7B79DC8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856877" y="1617045"/>
            <a:ext cx="360000" cy="360000"/>
          </a:xfrm>
          <a:prstGeom prst="rect">
            <a:avLst/>
          </a:prstGeom>
          <a:scene3d>
            <a:camera prst="orthographicFront">
              <a:rot lat="20399999" lon="0" rev="0"/>
            </a:camera>
            <a:lightRig rig="threePt" dir="t"/>
          </a:scene3d>
        </p:spPr>
      </p:pic>
      <p:pic>
        <p:nvPicPr>
          <p:cNvPr id="82" name="Graphic 81" descr="Network">
            <a:extLst>
              <a:ext uri="{FF2B5EF4-FFF2-40B4-BE49-F238E27FC236}">
                <a16:creationId xmlns="" xmlns:a16="http://schemas.microsoft.com/office/drawing/2014/main" id="{E4D628D0-89EC-4D1A-A9CE-3FA9F888CF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592444" y="4698837"/>
            <a:ext cx="360000" cy="360000"/>
          </a:xfrm>
          <a:prstGeom prst="rect">
            <a:avLst/>
          </a:prstGeom>
          <a:scene3d>
            <a:camera prst="orthographicFront">
              <a:rot lat="20399999" lon="0" rev="0"/>
            </a:camera>
            <a:lightRig rig="threePt" dir="t"/>
          </a:scene3d>
        </p:spPr>
      </p:pic>
      <p:pic>
        <p:nvPicPr>
          <p:cNvPr id="84" name="Graphic 83" descr="Share">
            <a:extLst>
              <a:ext uri="{FF2B5EF4-FFF2-40B4-BE49-F238E27FC236}">
                <a16:creationId xmlns="" xmlns:a16="http://schemas.microsoft.com/office/drawing/2014/main" id="{E5164E1A-4998-4A34-BEC4-ADA481530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593052" y="2686838"/>
            <a:ext cx="360000" cy="360000"/>
          </a:xfrm>
          <a:prstGeom prst="rect">
            <a:avLst/>
          </a:prstGeom>
          <a:scene3d>
            <a:camera prst="orthographicFront">
              <a:rot lat="20399999" lon="0" rev="0"/>
            </a:camera>
            <a:lightRig rig="threePt" dir="t"/>
          </a:scene3d>
        </p:spPr>
      </p:pic>
      <p:pic>
        <p:nvPicPr>
          <p:cNvPr id="86" name="Graphic 85" descr="Satellite dish">
            <a:extLst>
              <a:ext uri="{FF2B5EF4-FFF2-40B4-BE49-F238E27FC236}">
                <a16:creationId xmlns="" xmlns:a16="http://schemas.microsoft.com/office/drawing/2014/main" id="{D4ECB806-7A80-45AA-B773-F5EFF655A0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171587" y="4745206"/>
            <a:ext cx="360000" cy="360000"/>
          </a:xfrm>
          <a:prstGeom prst="rect">
            <a:avLst/>
          </a:prstGeom>
          <a:scene3d>
            <a:camera prst="orthographicFront">
              <a:rot lat="20399999" lon="0" rev="0"/>
            </a:camera>
            <a:lightRig rig="threePt" dir="t"/>
          </a:scene3d>
        </p:spPr>
      </p:pic>
      <p:pic>
        <p:nvPicPr>
          <p:cNvPr id="88" name="Graphic 87" descr="Paper">
            <a:extLst>
              <a:ext uri="{FF2B5EF4-FFF2-40B4-BE49-F238E27FC236}">
                <a16:creationId xmlns="" xmlns:a16="http://schemas.microsoft.com/office/drawing/2014/main" id="{0A7E1DE3-278F-45A0-9AE5-D438634EEC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5851206" y="3684202"/>
            <a:ext cx="360000" cy="360000"/>
          </a:xfrm>
          <a:prstGeom prst="rect">
            <a:avLst/>
          </a:prstGeom>
          <a:scene3d>
            <a:camera prst="orthographicFront">
              <a:rot lat="20399999" lon="0" rev="0"/>
            </a:camera>
            <a:lightRig rig="threePt" dir="t"/>
          </a:scene3d>
        </p:spPr>
      </p:pic>
      <p:sp>
        <p:nvSpPr>
          <p:cNvPr id="89" name="TextBox 88">
            <a:extLst>
              <a:ext uri="{FF2B5EF4-FFF2-40B4-BE49-F238E27FC236}">
                <a16:creationId xmlns="" xmlns:a16="http://schemas.microsoft.com/office/drawing/2014/main" id="{5F27146D-F440-4AD5-8E00-A01601FFC9E1}"/>
              </a:ext>
            </a:extLst>
          </p:cNvPr>
          <p:cNvSpPr txBox="1"/>
          <p:nvPr/>
        </p:nvSpPr>
        <p:spPr>
          <a:xfrm>
            <a:off x="332812" y="2030392"/>
            <a:ext cx="3842876" cy="338554"/>
          </a:xfrm>
          <a:prstGeom prst="rect">
            <a:avLst/>
          </a:prstGeom>
          <a:noFill/>
        </p:spPr>
        <p:txBody>
          <a:bodyPr wrap="square" rtlCol="0">
            <a:spAutoFit/>
          </a:bodyPr>
          <a:lstStyle/>
          <a:p>
            <a:r>
              <a:rPr lang="en-US" sz="1600" b="1" spc="300" dirty="0" smtClean="0">
                <a:solidFill>
                  <a:srgbClr val="92D050"/>
                </a:solidFill>
                <a:latin typeface="Arial" panose="020B0604020202020204" pitchFamily="34" charset="0"/>
                <a:cs typeface="Arial" panose="020B0604020202020204" pitchFamily="34" charset="0"/>
              </a:rPr>
              <a:t>JURGEN SCHMIDHUBER</a:t>
            </a:r>
            <a:endParaRPr lang="en-IN" sz="1600" b="1" spc="300" dirty="0">
              <a:solidFill>
                <a:srgbClr val="92D050"/>
              </a:solidFill>
              <a:latin typeface="Arial" panose="020B0604020202020204" pitchFamily="34" charset="0"/>
              <a:cs typeface="Arial" panose="020B0604020202020204" pitchFamily="34" charset="0"/>
            </a:endParaRPr>
          </a:p>
        </p:txBody>
      </p:sp>
      <p:sp>
        <p:nvSpPr>
          <p:cNvPr id="90" name="TextBox 89">
            <a:extLst>
              <a:ext uri="{FF2B5EF4-FFF2-40B4-BE49-F238E27FC236}">
                <a16:creationId xmlns="" xmlns:a16="http://schemas.microsoft.com/office/drawing/2014/main" id="{9FA08384-8658-44F5-8F83-4F476D092750}"/>
              </a:ext>
            </a:extLst>
          </p:cNvPr>
          <p:cNvSpPr txBox="1"/>
          <p:nvPr/>
        </p:nvSpPr>
        <p:spPr>
          <a:xfrm>
            <a:off x="342054" y="2374731"/>
            <a:ext cx="3283462" cy="1754326"/>
          </a:xfrm>
          <a:prstGeom prst="rect">
            <a:avLst/>
          </a:prstGeom>
          <a:noFill/>
        </p:spPr>
        <p:txBody>
          <a:bodyPr wrap="square" rtlCol="0">
            <a:spAutoFit/>
          </a:bodyPr>
          <a:lstStyle/>
          <a:p>
            <a:pPr algn="just"/>
            <a:r>
              <a:rPr lang="vi-VN" dirty="0">
                <a:solidFill>
                  <a:schemeClr val="bg1">
                    <a:lumMod val="75000"/>
                  </a:schemeClr>
                </a:solidFill>
              </a:rPr>
              <a:t>Tôi đã làm việc về AI trong nhiều thập kỷ, từ những thập niên 1980 đến nay, và tôi vẫn tin công nghệ này sẽ đến lúc trở nên thông minh hơn chính tôi, để tôi có thể nghỉ hưu</a:t>
            </a:r>
            <a:endParaRPr lang="en-IN" dirty="0">
              <a:solidFill>
                <a:schemeClr val="bg1">
                  <a:lumMod val="75000"/>
                </a:schemeClr>
              </a:solidFill>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464" y="2198671"/>
            <a:ext cx="3393043" cy="2177363"/>
          </a:xfrm>
          <a:prstGeom prst="rect">
            <a:avLst/>
          </a:prstGeom>
        </p:spPr>
      </p:pic>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92771" y="107204"/>
            <a:ext cx="3411736" cy="1967170"/>
          </a:xfrm>
          <a:prstGeom prst="rect">
            <a:avLst/>
          </a:prstGeom>
        </p:spPr>
      </p:pic>
      <p:sp>
        <p:nvSpPr>
          <p:cNvPr id="77" name="TextBox 76">
            <a:extLst>
              <a:ext uri="{FF2B5EF4-FFF2-40B4-BE49-F238E27FC236}">
                <a16:creationId xmlns="" xmlns:a16="http://schemas.microsoft.com/office/drawing/2014/main" id="{5F27146D-F440-4AD5-8E00-A01601FFC9E1}"/>
              </a:ext>
            </a:extLst>
          </p:cNvPr>
          <p:cNvSpPr txBox="1"/>
          <p:nvPr/>
        </p:nvSpPr>
        <p:spPr>
          <a:xfrm>
            <a:off x="4175688" y="6219849"/>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ĐOÀN VŨ THỊNH - 2018</a:t>
            </a:r>
            <a:endParaRPr lang="en-IN" sz="1600" spc="300" dirty="0">
              <a:solidFill>
                <a:srgbClr val="92D050"/>
              </a:solidFill>
              <a:latin typeface="Nexa Bold" panose="02000000000000000000" pitchFamily="50" charset="0"/>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90065" y="4503371"/>
            <a:ext cx="3409171" cy="2270507"/>
          </a:xfrm>
          <a:prstGeom prst="rect">
            <a:avLst/>
          </a:prstGeom>
        </p:spPr>
      </p:pic>
    </p:spTree>
    <p:extLst>
      <p:ext uri="{BB962C8B-B14F-4D97-AF65-F5344CB8AC3E}">
        <p14:creationId xmlns:p14="http://schemas.microsoft.com/office/powerpoint/2010/main" val="3098568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 xmlns:a16="http://schemas.microsoft.com/office/drawing/2014/main" id="{84D2818E-82B8-44DF-9A57-362033DC265A}"/>
              </a:ext>
            </a:extLst>
          </p:cNvPr>
          <p:cNvSpPr/>
          <p:nvPr/>
        </p:nvSpPr>
        <p:spPr>
          <a:xfrm flipH="1">
            <a:off x="0" y="0"/>
            <a:ext cx="6096000" cy="3265714"/>
          </a:xfrm>
          <a:custGeom>
            <a:avLst/>
            <a:gdLst>
              <a:gd name="connsiteX0" fmla="*/ 6096000 w 6096000"/>
              <a:gd name="connsiteY0" fmla="*/ 0 h 3265714"/>
              <a:gd name="connsiteX1" fmla="*/ 434671 w 6096000"/>
              <a:gd name="connsiteY1" fmla="*/ 0 h 3265714"/>
              <a:gd name="connsiteX2" fmla="*/ 434671 w 6096000"/>
              <a:gd name="connsiteY2" fmla="*/ 32518 h 3265714"/>
              <a:gd name="connsiteX3" fmla="*/ 0 w 6096000"/>
              <a:gd name="connsiteY3" fmla="*/ 1163365 h 3265714"/>
              <a:gd name="connsiteX4" fmla="*/ 617542 w 6096000"/>
              <a:gd name="connsiteY4" fmla="*/ 2769972 h 3265714"/>
              <a:gd name="connsiteX5" fmla="*/ 6095998 w 6096000"/>
              <a:gd name="connsiteY5" fmla="*/ 3188471 h 3265714"/>
              <a:gd name="connsiteX6" fmla="*/ 5911211 w 6096000"/>
              <a:gd name="connsiteY6" fmla="*/ 3196425 h 3265714"/>
              <a:gd name="connsiteX7" fmla="*/ 6095999 w 6096000"/>
              <a:gd name="connsiteY7" fmla="*/ 3196425 h 3265714"/>
              <a:gd name="connsiteX8" fmla="*/ 6095999 w 6096000"/>
              <a:gd name="connsiteY8" fmla="*/ 3265714 h 3265714"/>
              <a:gd name="connsiteX9" fmla="*/ 6096000 w 6096000"/>
              <a:gd name="connsiteY9"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3265714">
                <a:moveTo>
                  <a:pt x="6096000" y="0"/>
                </a:moveTo>
                <a:lnTo>
                  <a:pt x="434671" y="0"/>
                </a:lnTo>
                <a:lnTo>
                  <a:pt x="434671" y="32518"/>
                </a:lnTo>
                <a:lnTo>
                  <a:pt x="0" y="1163365"/>
                </a:lnTo>
                <a:lnTo>
                  <a:pt x="617542" y="2769972"/>
                </a:lnTo>
                <a:lnTo>
                  <a:pt x="6095998" y="3188471"/>
                </a:lnTo>
                <a:lnTo>
                  <a:pt x="5911211" y="3196425"/>
                </a:lnTo>
                <a:lnTo>
                  <a:pt x="6095999" y="3196425"/>
                </a:lnTo>
                <a:lnTo>
                  <a:pt x="6095999" y="3265714"/>
                </a:lnTo>
                <a:lnTo>
                  <a:pt x="6096000" y="3265714"/>
                </a:lnTo>
                <a:close/>
              </a:path>
            </a:pathLst>
          </a:custGeom>
          <a:gradFill flip="none" rotWithShape="1">
            <a:gsLst>
              <a:gs pos="0">
                <a:srgbClr val="D8761C"/>
              </a:gs>
              <a:gs pos="100000">
                <a:srgbClr val="EAA260"/>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5" name="Freeform: Shape 34">
            <a:extLst>
              <a:ext uri="{FF2B5EF4-FFF2-40B4-BE49-F238E27FC236}">
                <a16:creationId xmlns="" xmlns:a16="http://schemas.microsoft.com/office/drawing/2014/main" id="{FBA13667-A8AD-46E8-ACFB-02CED9D72F1A}"/>
              </a:ext>
            </a:extLst>
          </p:cNvPr>
          <p:cNvSpPr/>
          <p:nvPr/>
        </p:nvSpPr>
        <p:spPr>
          <a:xfrm>
            <a:off x="1" y="2896036"/>
            <a:ext cx="5088189" cy="3961965"/>
          </a:xfrm>
          <a:custGeom>
            <a:avLst/>
            <a:gdLst>
              <a:gd name="connsiteX0" fmla="*/ 3828201 w 5088189"/>
              <a:gd name="connsiteY0" fmla="*/ 0 h 3961965"/>
              <a:gd name="connsiteX1" fmla="*/ 5088189 w 5088189"/>
              <a:gd name="connsiteY1" fmla="*/ 1117075 h 3961965"/>
              <a:gd name="connsiteX2" fmla="*/ 4696026 w 5088189"/>
              <a:gd name="connsiteY2" fmla="*/ 2787914 h 3961965"/>
              <a:gd name="connsiteX3" fmla="*/ 2912268 w 5088189"/>
              <a:gd name="connsiteY3" fmla="*/ 3961965 h 3961965"/>
              <a:gd name="connsiteX4" fmla="*/ 0 w 5088189"/>
              <a:gd name="connsiteY4" fmla="*/ 3961965 h 3961965"/>
              <a:gd name="connsiteX5" fmla="*/ 0 w 5088189"/>
              <a:gd name="connsiteY5" fmla="*/ 369679 h 3961965"/>
              <a:gd name="connsiteX6" fmla="*/ 1 w 5088189"/>
              <a:gd name="connsiteY6" fmla="*/ 369679 h 3961965"/>
              <a:gd name="connsiteX7" fmla="*/ 1 w 5088189"/>
              <a:gd name="connsiteY7" fmla="*/ 300390 h 3961965"/>
              <a:gd name="connsiteX8" fmla="*/ 184789 w 5088189"/>
              <a:gd name="connsiteY8" fmla="*/ 300390 h 3961965"/>
              <a:gd name="connsiteX9" fmla="*/ 2 w 5088189"/>
              <a:gd name="connsiteY9" fmla="*/ 292436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89" h="3961965">
                <a:moveTo>
                  <a:pt x="3828201" y="0"/>
                </a:moveTo>
                <a:lnTo>
                  <a:pt x="5088189" y="1117075"/>
                </a:lnTo>
                <a:lnTo>
                  <a:pt x="4696026" y="2787914"/>
                </a:lnTo>
                <a:lnTo>
                  <a:pt x="2912268" y="3961965"/>
                </a:lnTo>
                <a:lnTo>
                  <a:pt x="0" y="3961965"/>
                </a:lnTo>
                <a:lnTo>
                  <a:pt x="0" y="369679"/>
                </a:lnTo>
                <a:lnTo>
                  <a:pt x="1" y="369679"/>
                </a:lnTo>
                <a:lnTo>
                  <a:pt x="1" y="300390"/>
                </a:lnTo>
                <a:lnTo>
                  <a:pt x="184789" y="300390"/>
                </a:lnTo>
                <a:lnTo>
                  <a:pt x="2" y="292436"/>
                </a:lnTo>
                <a:close/>
              </a:path>
            </a:pathLst>
          </a:custGeom>
          <a:gradFill flip="none" rotWithShape="1">
            <a:gsLst>
              <a:gs pos="0">
                <a:srgbClr val="41B367"/>
              </a:gs>
              <a:gs pos="46000">
                <a:srgbClr val="53BD77"/>
              </a:gs>
              <a:gs pos="100000">
                <a:srgbClr val="69C989"/>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2" name="Freeform: Shape 21">
            <a:extLst>
              <a:ext uri="{FF2B5EF4-FFF2-40B4-BE49-F238E27FC236}">
                <a16:creationId xmlns="" xmlns:a16="http://schemas.microsoft.com/office/drawing/2014/main" id="{060D9889-9CC7-43F0-9528-D0296EA32C3C}"/>
              </a:ext>
            </a:extLst>
          </p:cNvPr>
          <p:cNvSpPr/>
          <p:nvPr/>
        </p:nvSpPr>
        <p:spPr>
          <a:xfrm>
            <a:off x="5661329" y="0"/>
            <a:ext cx="6530672" cy="3265714"/>
          </a:xfrm>
          <a:custGeom>
            <a:avLst/>
            <a:gdLst>
              <a:gd name="connsiteX0" fmla="*/ 0 w 6530672"/>
              <a:gd name="connsiteY0" fmla="*/ 0 h 3265714"/>
              <a:gd name="connsiteX1" fmla="*/ 6530672 w 6530672"/>
              <a:gd name="connsiteY1" fmla="*/ 0 h 3265714"/>
              <a:gd name="connsiteX2" fmla="*/ 6530672 w 6530672"/>
              <a:gd name="connsiteY2" fmla="*/ 3265714 h 3265714"/>
              <a:gd name="connsiteX3" fmla="*/ 6530671 w 6530672"/>
              <a:gd name="connsiteY3" fmla="*/ 3265714 h 3265714"/>
              <a:gd name="connsiteX4" fmla="*/ 6530671 w 6530672"/>
              <a:gd name="connsiteY4" fmla="*/ 3196425 h 3265714"/>
              <a:gd name="connsiteX5" fmla="*/ 6345883 w 6530672"/>
              <a:gd name="connsiteY5" fmla="*/ 3196425 h 3265714"/>
              <a:gd name="connsiteX6" fmla="*/ 6530670 w 6530672"/>
              <a:gd name="connsiteY6" fmla="*/ 3188471 h 3265714"/>
              <a:gd name="connsiteX7" fmla="*/ 1052214 w 6530672"/>
              <a:gd name="connsiteY7" fmla="*/ 2769972 h 3265714"/>
              <a:gd name="connsiteX8" fmla="*/ 0 w 6530672"/>
              <a:gd name="connsiteY8" fmla="*/ 32518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672" h="3265714">
                <a:moveTo>
                  <a:pt x="0" y="0"/>
                </a:moveTo>
                <a:lnTo>
                  <a:pt x="6530672" y="0"/>
                </a:lnTo>
                <a:lnTo>
                  <a:pt x="6530672" y="3265714"/>
                </a:lnTo>
                <a:lnTo>
                  <a:pt x="6530671" y="3265714"/>
                </a:lnTo>
                <a:lnTo>
                  <a:pt x="6530671" y="3196425"/>
                </a:lnTo>
                <a:lnTo>
                  <a:pt x="6345883" y="3196425"/>
                </a:lnTo>
                <a:lnTo>
                  <a:pt x="6530670" y="3188471"/>
                </a:lnTo>
                <a:lnTo>
                  <a:pt x="1052214" y="2769972"/>
                </a:lnTo>
                <a:lnTo>
                  <a:pt x="0" y="32518"/>
                </a:lnTo>
                <a:close/>
              </a:path>
            </a:pathLst>
          </a:custGeom>
          <a:gradFill flip="none" rotWithShape="1">
            <a:gsLst>
              <a:gs pos="0">
                <a:srgbClr val="A8437B"/>
              </a:gs>
              <a:gs pos="100000">
                <a:srgbClr val="C56D9D"/>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6" name="Isosceles Triangle 35">
            <a:extLst>
              <a:ext uri="{FF2B5EF4-FFF2-40B4-BE49-F238E27FC236}">
                <a16:creationId xmlns="" xmlns:a16="http://schemas.microsoft.com/office/drawing/2014/main" id="{A3622DD0-3A7F-4122-A33A-36C2FBACFCE7}"/>
              </a:ext>
            </a:extLst>
          </p:cNvPr>
          <p:cNvSpPr/>
          <p:nvPr/>
        </p:nvSpPr>
        <p:spPr>
          <a:xfrm>
            <a:off x="2914651" y="4762499"/>
            <a:ext cx="6362700" cy="2095501"/>
          </a:xfrm>
          <a:prstGeom prst="triangle">
            <a:avLst>
              <a:gd name="adj" fmla="val 50116"/>
            </a:avLst>
          </a:prstGeom>
          <a:gradFill flip="none" rotWithShape="1">
            <a:gsLst>
              <a:gs pos="0">
                <a:srgbClr val="00AFD2"/>
              </a:gs>
              <a:gs pos="100000">
                <a:srgbClr val="0098B8"/>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3" name="Freeform: Shape 32">
            <a:extLst>
              <a:ext uri="{FF2B5EF4-FFF2-40B4-BE49-F238E27FC236}">
                <a16:creationId xmlns="" xmlns:a16="http://schemas.microsoft.com/office/drawing/2014/main" id="{BB64A515-CA6D-4C91-8C30-63C24B69E5D3}"/>
              </a:ext>
            </a:extLst>
          </p:cNvPr>
          <p:cNvSpPr/>
          <p:nvPr/>
        </p:nvSpPr>
        <p:spPr>
          <a:xfrm flipH="1">
            <a:off x="7103811" y="2896036"/>
            <a:ext cx="5088190" cy="3961965"/>
          </a:xfrm>
          <a:custGeom>
            <a:avLst/>
            <a:gdLst>
              <a:gd name="connsiteX0" fmla="*/ 3828202 w 5088190"/>
              <a:gd name="connsiteY0" fmla="*/ 0 h 3961965"/>
              <a:gd name="connsiteX1" fmla="*/ 2 w 5088190"/>
              <a:gd name="connsiteY1" fmla="*/ 292436 h 3961965"/>
              <a:gd name="connsiteX2" fmla="*/ 184789 w 5088190"/>
              <a:gd name="connsiteY2" fmla="*/ 300390 h 3961965"/>
              <a:gd name="connsiteX3" fmla="*/ 1 w 5088190"/>
              <a:gd name="connsiteY3" fmla="*/ 300390 h 3961965"/>
              <a:gd name="connsiteX4" fmla="*/ 1 w 5088190"/>
              <a:gd name="connsiteY4" fmla="*/ 369679 h 3961965"/>
              <a:gd name="connsiteX5" fmla="*/ 0 w 5088190"/>
              <a:gd name="connsiteY5" fmla="*/ 369679 h 3961965"/>
              <a:gd name="connsiteX6" fmla="*/ 0 w 5088190"/>
              <a:gd name="connsiteY6" fmla="*/ 3961965 h 3961965"/>
              <a:gd name="connsiteX7" fmla="*/ 2912268 w 5088190"/>
              <a:gd name="connsiteY7" fmla="*/ 3961965 h 3961965"/>
              <a:gd name="connsiteX8" fmla="*/ 4696027 w 5088190"/>
              <a:gd name="connsiteY8" fmla="*/ 2787913 h 3961965"/>
              <a:gd name="connsiteX9" fmla="*/ 5088190 w 5088190"/>
              <a:gd name="connsiteY9" fmla="*/ 1117075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90" h="3961965">
                <a:moveTo>
                  <a:pt x="3828202" y="0"/>
                </a:moveTo>
                <a:lnTo>
                  <a:pt x="2" y="292436"/>
                </a:lnTo>
                <a:lnTo>
                  <a:pt x="184789" y="300390"/>
                </a:lnTo>
                <a:lnTo>
                  <a:pt x="1" y="300390"/>
                </a:lnTo>
                <a:lnTo>
                  <a:pt x="1" y="369679"/>
                </a:lnTo>
                <a:lnTo>
                  <a:pt x="0" y="369679"/>
                </a:lnTo>
                <a:lnTo>
                  <a:pt x="0" y="3961965"/>
                </a:lnTo>
                <a:lnTo>
                  <a:pt x="2912268" y="3961965"/>
                </a:lnTo>
                <a:lnTo>
                  <a:pt x="4696027" y="2787913"/>
                </a:lnTo>
                <a:lnTo>
                  <a:pt x="5088190" y="1117075"/>
                </a:lnTo>
                <a:close/>
              </a:path>
            </a:pathLst>
          </a:custGeom>
          <a:gradFill flip="none" rotWithShape="1">
            <a:gsLst>
              <a:gs pos="0">
                <a:srgbClr val="5E4986"/>
              </a:gs>
              <a:gs pos="100000">
                <a:srgbClr val="7C65AB"/>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pic>
        <p:nvPicPr>
          <p:cNvPr id="38" name="Graphic 37" descr="Download from cloud">
            <a:extLst>
              <a:ext uri="{FF2B5EF4-FFF2-40B4-BE49-F238E27FC236}">
                <a16:creationId xmlns="" xmlns:a16="http://schemas.microsoft.com/office/drawing/2014/main" id="{EDB7E05C-C0CE-4E61-BCCF-9BC8F289D9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658032" y="2256125"/>
            <a:ext cx="540000" cy="540000"/>
          </a:xfrm>
          <a:prstGeom prst="rect">
            <a:avLst/>
          </a:prstGeom>
        </p:spPr>
      </p:pic>
      <p:pic>
        <p:nvPicPr>
          <p:cNvPr id="40" name="Graphic 39" descr="Link">
            <a:extLst>
              <a:ext uri="{FF2B5EF4-FFF2-40B4-BE49-F238E27FC236}">
                <a16:creationId xmlns="" xmlns:a16="http://schemas.microsoft.com/office/drawing/2014/main" id="{170680AD-9D01-4DAF-A772-73020469B3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2838" y="2138376"/>
            <a:ext cx="540000" cy="540000"/>
          </a:xfrm>
          <a:prstGeom prst="rect">
            <a:avLst/>
          </a:prstGeom>
        </p:spPr>
      </p:pic>
      <p:pic>
        <p:nvPicPr>
          <p:cNvPr id="42" name="Graphic 41" descr="Network">
            <a:extLst>
              <a:ext uri="{FF2B5EF4-FFF2-40B4-BE49-F238E27FC236}">
                <a16:creationId xmlns="" xmlns:a16="http://schemas.microsoft.com/office/drawing/2014/main" id="{A3762D53-1EF4-450C-B77E-DA6E05E41C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680" y="3787178"/>
            <a:ext cx="540000" cy="540000"/>
          </a:xfrm>
          <a:prstGeom prst="rect">
            <a:avLst/>
          </a:prstGeom>
        </p:spPr>
      </p:pic>
      <p:pic>
        <p:nvPicPr>
          <p:cNvPr id="44" name="Graphic 43" descr="Share">
            <a:extLst>
              <a:ext uri="{FF2B5EF4-FFF2-40B4-BE49-F238E27FC236}">
                <a16:creationId xmlns="" xmlns:a16="http://schemas.microsoft.com/office/drawing/2014/main" id="{504D8D88-FB58-4636-92C8-811C257A59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353190" y="3891857"/>
            <a:ext cx="540000" cy="540000"/>
          </a:xfrm>
          <a:prstGeom prst="rect">
            <a:avLst/>
          </a:prstGeom>
        </p:spPr>
      </p:pic>
      <p:pic>
        <p:nvPicPr>
          <p:cNvPr id="46" name="Graphic 45" descr="Lightbulb">
            <a:extLst>
              <a:ext uri="{FF2B5EF4-FFF2-40B4-BE49-F238E27FC236}">
                <a16:creationId xmlns="" xmlns:a16="http://schemas.microsoft.com/office/drawing/2014/main" id="{EF4AE33F-3E21-41EF-91F2-8CD8A338439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826000" y="4877018"/>
            <a:ext cx="540000" cy="540000"/>
          </a:xfrm>
          <a:prstGeom prst="rect">
            <a:avLst/>
          </a:prstGeom>
        </p:spPr>
      </p:pic>
      <p:grpSp>
        <p:nvGrpSpPr>
          <p:cNvPr id="49" name="Group 48">
            <a:extLst>
              <a:ext uri="{FF2B5EF4-FFF2-40B4-BE49-F238E27FC236}">
                <a16:creationId xmlns="" xmlns:a16="http://schemas.microsoft.com/office/drawing/2014/main" id="{3CDE1CCD-7E01-499D-AB0D-70780945FCC8}"/>
              </a:ext>
            </a:extLst>
          </p:cNvPr>
          <p:cNvGrpSpPr/>
          <p:nvPr/>
        </p:nvGrpSpPr>
        <p:grpSpPr>
          <a:xfrm>
            <a:off x="239045" y="426163"/>
            <a:ext cx="5067636" cy="2474341"/>
            <a:chOff x="666750" y="685800"/>
            <a:chExt cx="4610100" cy="2474341"/>
          </a:xfrm>
        </p:grpSpPr>
        <p:sp>
          <p:nvSpPr>
            <p:cNvPr id="47" name="TextBox 46">
              <a:extLst>
                <a:ext uri="{FF2B5EF4-FFF2-40B4-BE49-F238E27FC236}">
                  <a16:creationId xmlns="" xmlns:a16="http://schemas.microsoft.com/office/drawing/2014/main" id="{B6602E26-58C0-4729-8179-601CB6C66BAC}"/>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Arial" panose="020B0604020202020204" pitchFamily="34" charset="0"/>
                  <a:cs typeface="Arial" panose="020B0604020202020204" pitchFamily="34" charset="0"/>
                </a:rPr>
                <a:t>LẬP LUẬN, SUY DIỄN TỰ ĐỘNG</a:t>
              </a:r>
              <a:endParaRPr lang="en-IN" sz="2000" b="1" dirty="0">
                <a:solidFill>
                  <a:srgbClr val="00206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 xmlns:a16="http://schemas.microsoft.com/office/drawing/2014/main" id="{4895479F-D6FB-40D7-928B-2E9690EB4851}"/>
                </a:ext>
              </a:extLst>
            </p:cNvPr>
            <p:cNvSpPr txBox="1"/>
            <p:nvPr/>
          </p:nvSpPr>
          <p:spPr>
            <a:xfrm>
              <a:off x="666750" y="1221149"/>
              <a:ext cx="4610100" cy="1938992"/>
            </a:xfrm>
            <a:prstGeom prst="rect">
              <a:avLst/>
            </a:prstGeom>
            <a:noFill/>
          </p:spPr>
          <p:txBody>
            <a:bodyPr wrap="square" rtlCol="0">
              <a:spAutoFit/>
            </a:bodyPr>
            <a:lstStyle/>
            <a:p>
              <a:pPr algn="just"/>
              <a:r>
                <a:rPr lang="vi-VN" sz="2000" spc="300" dirty="0">
                  <a:solidFill>
                    <a:prstClr val="white"/>
                  </a:solidFill>
                </a:rPr>
                <a:t>Lập luận là suy diễn logic, dùng để </a:t>
              </a:r>
              <a:r>
                <a:rPr lang="vi-VN" sz="2000" spc="300" dirty="0" smtClean="0">
                  <a:solidFill>
                    <a:prstClr val="white"/>
                  </a:solidFill>
                </a:rPr>
                <a:t>chỉ</a:t>
              </a:r>
              <a:r>
                <a:rPr lang="en-US" sz="2000" spc="300" dirty="0">
                  <a:solidFill>
                    <a:prstClr val="white"/>
                  </a:solidFill>
                </a:rPr>
                <a:t> </a:t>
              </a:r>
              <a:r>
                <a:rPr lang="vi-VN" sz="2000" spc="300" dirty="0" smtClean="0">
                  <a:solidFill>
                    <a:prstClr val="white"/>
                  </a:solidFill>
                </a:rPr>
                <a:t>một </a:t>
              </a:r>
              <a:r>
                <a:rPr lang="vi-VN" sz="2000" spc="300" dirty="0">
                  <a:solidFill>
                    <a:prstClr val="white"/>
                  </a:solidFill>
                </a:rPr>
                <a:t>tiến trình rút ra kết luận (tri thức mới) từ những giả thiết đã cho (được biểu </a:t>
              </a:r>
              <a:r>
                <a:rPr lang="vi-VN" sz="2000" spc="300" dirty="0" smtClean="0">
                  <a:solidFill>
                    <a:prstClr val="white"/>
                  </a:solidFill>
                </a:rPr>
                <a:t>diễn</a:t>
              </a:r>
              <a:r>
                <a:rPr lang="en-US" sz="2000" spc="300" dirty="0" smtClean="0">
                  <a:solidFill>
                    <a:prstClr val="white"/>
                  </a:solidFill>
                </a:rPr>
                <a:t> </a:t>
              </a:r>
              <a:r>
                <a:rPr lang="vi-VN" sz="2000" spc="300" dirty="0" smtClean="0">
                  <a:solidFill>
                    <a:prstClr val="white"/>
                  </a:solidFill>
                </a:rPr>
                <a:t>dưới </a:t>
              </a:r>
              <a:r>
                <a:rPr lang="vi-VN" sz="2000" spc="300" dirty="0">
                  <a:solidFill>
                    <a:prstClr val="white"/>
                  </a:solidFill>
                </a:rPr>
                <a:t>dạng cơ sở tri thức)</a:t>
              </a:r>
              <a:endParaRPr lang="en-IN" sz="2000" spc="300" dirty="0">
                <a:solidFill>
                  <a:prstClr val="white"/>
                </a:solidFill>
              </a:endParaRPr>
            </a:p>
          </p:txBody>
        </p:sp>
      </p:grpSp>
      <p:grpSp>
        <p:nvGrpSpPr>
          <p:cNvPr id="50" name="Group 49">
            <a:extLst>
              <a:ext uri="{FF2B5EF4-FFF2-40B4-BE49-F238E27FC236}">
                <a16:creationId xmlns="" xmlns:a16="http://schemas.microsoft.com/office/drawing/2014/main" id="{5CCF7E0D-40E9-4C7F-A00E-18EE259C5EBD}"/>
              </a:ext>
            </a:extLst>
          </p:cNvPr>
          <p:cNvGrpSpPr/>
          <p:nvPr/>
        </p:nvGrpSpPr>
        <p:grpSpPr>
          <a:xfrm>
            <a:off x="6833810" y="369895"/>
            <a:ext cx="5358189" cy="2004954"/>
            <a:chOff x="666750" y="685800"/>
            <a:chExt cx="4610100" cy="2004954"/>
          </a:xfrm>
        </p:grpSpPr>
        <p:sp>
          <p:nvSpPr>
            <p:cNvPr id="51" name="TextBox 50">
              <a:extLst>
                <a:ext uri="{FF2B5EF4-FFF2-40B4-BE49-F238E27FC236}">
                  <a16:creationId xmlns="" xmlns:a16="http://schemas.microsoft.com/office/drawing/2014/main" id="{34F14D6D-37DB-4BF4-870B-468976623504}"/>
                </a:ext>
              </a:extLst>
            </p:cNvPr>
            <p:cNvSpPr txBox="1"/>
            <p:nvPr/>
          </p:nvSpPr>
          <p:spPr>
            <a:xfrm>
              <a:off x="666750" y="685800"/>
              <a:ext cx="4421440" cy="400110"/>
            </a:xfrm>
            <a:prstGeom prst="rect">
              <a:avLst/>
            </a:prstGeom>
            <a:noFill/>
          </p:spPr>
          <p:txBody>
            <a:bodyPr wrap="square" rtlCol="0">
              <a:spAutoFit/>
            </a:bodyPr>
            <a:lstStyle/>
            <a:p>
              <a:r>
                <a:rPr lang="en-IN" sz="2000" b="1" spc="600" dirty="0" smtClean="0">
                  <a:latin typeface="Arial" panose="020B0604020202020204" pitchFamily="34" charset="0"/>
                  <a:cs typeface="Arial" panose="020B0604020202020204" pitchFamily="34" charset="0"/>
                </a:rPr>
                <a:t>BIỂU DIỄN TRI THỨC</a:t>
              </a:r>
              <a:endParaRPr lang="en-IN" sz="2000" b="1" spc="6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 xmlns:a16="http://schemas.microsoft.com/office/drawing/2014/main" id="{A4576969-6EB8-4DA9-B70C-791817B7C1CC}"/>
                </a:ext>
              </a:extLst>
            </p:cNvPr>
            <p:cNvSpPr txBox="1"/>
            <p:nvPr/>
          </p:nvSpPr>
          <p:spPr>
            <a:xfrm>
              <a:off x="666750" y="1059538"/>
              <a:ext cx="4610100" cy="1631216"/>
            </a:xfrm>
            <a:prstGeom prst="rect">
              <a:avLst/>
            </a:prstGeom>
            <a:noFill/>
          </p:spPr>
          <p:txBody>
            <a:bodyPr wrap="square" rtlCol="0">
              <a:spAutoFit/>
            </a:bodyPr>
            <a:lstStyle/>
            <a:p>
              <a:pPr algn="just"/>
              <a:r>
                <a:rPr lang="vi-VN" sz="2000" spc="300" dirty="0">
                  <a:solidFill>
                    <a:prstClr val="white"/>
                  </a:solidFill>
                </a:rPr>
                <a:t>Một ngôn ngữ biểu diễn tri </a:t>
              </a:r>
              <a:r>
                <a:rPr lang="vi-VN" sz="2000" spc="300" dirty="0" smtClean="0">
                  <a:solidFill>
                    <a:prstClr val="white"/>
                  </a:solidFill>
                </a:rPr>
                <a:t>thức</a:t>
              </a:r>
              <a:r>
                <a:rPr lang="en-US" sz="2000" spc="300" dirty="0" smtClean="0">
                  <a:solidFill>
                    <a:prstClr val="white"/>
                  </a:solidFill>
                </a:rPr>
                <a:t> </a:t>
              </a:r>
              <a:r>
                <a:rPr lang="vi-VN" sz="2000" spc="300" dirty="0" smtClean="0">
                  <a:solidFill>
                    <a:prstClr val="white"/>
                  </a:solidFill>
                </a:rPr>
                <a:t>được </a:t>
              </a:r>
              <a:r>
                <a:rPr lang="vi-VN" sz="2000" spc="300" dirty="0">
                  <a:solidFill>
                    <a:prstClr val="white"/>
                  </a:solidFill>
                </a:rPr>
                <a:t>đánh giá là “tốt” nếu nó có tính biểu đạt cao và các tính hiệu quả của thuật </a:t>
              </a:r>
              <a:r>
                <a:rPr lang="vi-VN" sz="2000" spc="300" dirty="0" smtClean="0">
                  <a:solidFill>
                    <a:prstClr val="white"/>
                  </a:solidFill>
                </a:rPr>
                <a:t>toán</a:t>
              </a:r>
              <a:r>
                <a:rPr lang="en-US" sz="2000" spc="300" dirty="0" smtClean="0">
                  <a:solidFill>
                    <a:prstClr val="white"/>
                  </a:solidFill>
                </a:rPr>
                <a:t> </a:t>
              </a:r>
              <a:r>
                <a:rPr lang="vi-VN" sz="2000" spc="300" dirty="0" smtClean="0">
                  <a:solidFill>
                    <a:prstClr val="white"/>
                  </a:solidFill>
                </a:rPr>
                <a:t>lập </a:t>
              </a:r>
              <a:r>
                <a:rPr lang="vi-VN" sz="2000" spc="300" dirty="0">
                  <a:solidFill>
                    <a:prstClr val="white"/>
                  </a:solidFill>
                </a:rPr>
                <a:t>luận trên ngôn ngữ </a:t>
              </a:r>
              <a:r>
                <a:rPr lang="vi-VN" sz="2000" spc="300" dirty="0" smtClean="0">
                  <a:solidFill>
                    <a:prstClr val="white"/>
                  </a:solidFill>
                </a:rPr>
                <a:t>đó</a:t>
              </a:r>
              <a:r>
                <a:rPr lang="en-US" sz="2000" spc="300" dirty="0" smtClean="0">
                  <a:solidFill>
                    <a:prstClr val="white"/>
                  </a:solidFill>
                </a:rPr>
                <a:t>.</a:t>
              </a:r>
              <a:endParaRPr lang="en-IN" sz="2000" spc="300" dirty="0">
                <a:solidFill>
                  <a:prstClr val="white"/>
                </a:solidFill>
              </a:endParaRPr>
            </a:p>
          </p:txBody>
        </p:sp>
      </p:grpSp>
      <p:grpSp>
        <p:nvGrpSpPr>
          <p:cNvPr id="53" name="Group 52">
            <a:extLst>
              <a:ext uri="{FF2B5EF4-FFF2-40B4-BE49-F238E27FC236}">
                <a16:creationId xmlns="" xmlns:a16="http://schemas.microsoft.com/office/drawing/2014/main" id="{4536DEBB-3B80-4C84-BE50-4EC33D23793F}"/>
              </a:ext>
            </a:extLst>
          </p:cNvPr>
          <p:cNvGrpSpPr/>
          <p:nvPr/>
        </p:nvGrpSpPr>
        <p:grpSpPr>
          <a:xfrm>
            <a:off x="184760" y="3448907"/>
            <a:ext cx="4114145" cy="3340559"/>
            <a:chOff x="666750" y="685800"/>
            <a:chExt cx="4610100" cy="3340559"/>
          </a:xfrm>
        </p:grpSpPr>
        <p:sp>
          <p:nvSpPr>
            <p:cNvPr id="54" name="TextBox 53">
              <a:extLst>
                <a:ext uri="{FF2B5EF4-FFF2-40B4-BE49-F238E27FC236}">
                  <a16:creationId xmlns="" xmlns:a16="http://schemas.microsoft.com/office/drawing/2014/main" id="{D398BAEE-EAE9-48CC-BCDD-FD3EE27684D4}"/>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Arial" panose="020B0604020202020204" pitchFamily="34" charset="0"/>
                  <a:cs typeface="Arial" panose="020B0604020202020204" pitchFamily="34" charset="0"/>
                </a:rPr>
                <a:t>HỆ CHUYÊN GIA</a:t>
              </a:r>
              <a:endParaRPr lang="en-IN" sz="2000" b="1" dirty="0">
                <a:solidFill>
                  <a:srgbClr val="00206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 xmlns:a16="http://schemas.microsoft.com/office/drawing/2014/main" id="{CE6E609B-6AA3-4BE4-9B16-3337CAF7B437}"/>
                </a:ext>
              </a:extLst>
            </p:cNvPr>
            <p:cNvSpPr txBox="1"/>
            <p:nvPr/>
          </p:nvSpPr>
          <p:spPr>
            <a:xfrm>
              <a:off x="666750" y="1164037"/>
              <a:ext cx="4610100" cy="2862322"/>
            </a:xfrm>
            <a:prstGeom prst="rect">
              <a:avLst/>
            </a:prstGeom>
            <a:noFill/>
          </p:spPr>
          <p:txBody>
            <a:bodyPr wrap="square" rtlCol="0">
              <a:spAutoFit/>
            </a:bodyPr>
            <a:lstStyle/>
            <a:p>
              <a:pPr algn="just"/>
              <a:r>
                <a:rPr lang="vi-VN" sz="2000" spc="300" dirty="0" smtClean="0">
                  <a:solidFill>
                    <a:prstClr val="white"/>
                  </a:solidFill>
                </a:rPr>
                <a:t>Cung cấp </a:t>
              </a:r>
              <a:r>
                <a:rPr lang="vi-VN" sz="2000" spc="300" dirty="0">
                  <a:solidFill>
                    <a:prstClr val="white"/>
                  </a:solidFill>
                </a:rPr>
                <a:t>các hệ thống có khả năng suy luận để đưa ra những </a:t>
              </a:r>
              <a:r>
                <a:rPr lang="vi-VN" sz="2000" spc="300" dirty="0" smtClean="0">
                  <a:solidFill>
                    <a:prstClr val="white"/>
                  </a:solidFill>
                </a:rPr>
                <a:t>kết</a:t>
              </a:r>
              <a:r>
                <a:rPr lang="en-US" sz="2000" spc="300" dirty="0" smtClean="0">
                  <a:solidFill>
                    <a:prstClr val="white"/>
                  </a:solidFill>
                </a:rPr>
                <a:t> </a:t>
              </a:r>
              <a:r>
                <a:rPr lang="vi-VN" sz="2000" spc="300" dirty="0" smtClean="0">
                  <a:solidFill>
                    <a:prstClr val="white"/>
                  </a:solidFill>
                </a:rPr>
                <a:t>luận</a:t>
              </a:r>
              <a:r>
                <a:rPr lang="en-US" sz="2000" spc="300" dirty="0" smtClean="0">
                  <a:solidFill>
                    <a:prstClr val="white"/>
                  </a:solidFill>
                </a:rPr>
                <a:t>. </a:t>
              </a:r>
              <a:r>
                <a:rPr lang="vi-VN" sz="2000" spc="300" dirty="0">
                  <a:solidFill>
                    <a:prstClr val="white"/>
                  </a:solidFill>
                </a:rPr>
                <a:t>Có rất nhiều hệ chuyên gia nổi tiếng như các </a:t>
              </a:r>
              <a:r>
                <a:rPr lang="vi-VN" sz="2000" spc="300" dirty="0" smtClean="0">
                  <a:solidFill>
                    <a:prstClr val="white"/>
                  </a:solidFill>
                </a:rPr>
                <a:t>hệ</a:t>
              </a:r>
              <a:r>
                <a:rPr lang="en-US" sz="2000" spc="300" dirty="0" smtClean="0">
                  <a:solidFill>
                    <a:prstClr val="white"/>
                  </a:solidFill>
                </a:rPr>
                <a:t> </a:t>
              </a:r>
              <a:r>
                <a:rPr lang="vi-VN" sz="2000" spc="300" dirty="0" smtClean="0">
                  <a:solidFill>
                    <a:prstClr val="white"/>
                  </a:solidFill>
                </a:rPr>
                <a:t>chuyên </a:t>
              </a:r>
              <a:r>
                <a:rPr lang="vi-VN" sz="2000" spc="300" dirty="0">
                  <a:solidFill>
                    <a:prstClr val="white"/>
                  </a:solidFill>
                </a:rPr>
                <a:t>gia y học MYCIN, đoán nhận cấu trúc phân tử từ công thức hóa học </a:t>
              </a:r>
            </a:p>
            <a:p>
              <a:pPr algn="just"/>
              <a:r>
                <a:rPr lang="vi-VN" sz="2000" spc="300" dirty="0">
                  <a:solidFill>
                    <a:prstClr val="white"/>
                  </a:solidFill>
                </a:rPr>
                <a:t>DENDRAL</a:t>
              </a:r>
              <a:endParaRPr lang="en-IN" sz="2000" spc="300" dirty="0">
                <a:solidFill>
                  <a:prstClr val="white"/>
                </a:solidFill>
              </a:endParaRPr>
            </a:p>
          </p:txBody>
        </p:sp>
      </p:grpSp>
      <p:grpSp>
        <p:nvGrpSpPr>
          <p:cNvPr id="56" name="Group 55">
            <a:extLst>
              <a:ext uri="{FF2B5EF4-FFF2-40B4-BE49-F238E27FC236}">
                <a16:creationId xmlns="" xmlns:a16="http://schemas.microsoft.com/office/drawing/2014/main" id="{13131EA9-4159-494D-B952-E3723A530C85}"/>
              </a:ext>
            </a:extLst>
          </p:cNvPr>
          <p:cNvGrpSpPr/>
          <p:nvPr/>
        </p:nvGrpSpPr>
        <p:grpSpPr>
          <a:xfrm>
            <a:off x="8046289" y="3448907"/>
            <a:ext cx="4114145" cy="2812678"/>
            <a:chOff x="666750" y="685800"/>
            <a:chExt cx="4610100" cy="2812678"/>
          </a:xfrm>
        </p:grpSpPr>
        <p:sp>
          <p:nvSpPr>
            <p:cNvPr id="57" name="TextBox 56">
              <a:extLst>
                <a:ext uri="{FF2B5EF4-FFF2-40B4-BE49-F238E27FC236}">
                  <a16:creationId xmlns="" xmlns:a16="http://schemas.microsoft.com/office/drawing/2014/main" id="{C1303E31-465D-4F51-BA53-6D2A306BE3CD}"/>
                </a:ext>
              </a:extLst>
            </p:cNvPr>
            <p:cNvSpPr txBox="1"/>
            <p:nvPr/>
          </p:nvSpPr>
          <p:spPr>
            <a:xfrm>
              <a:off x="666750" y="685800"/>
              <a:ext cx="4421440" cy="400110"/>
            </a:xfrm>
            <a:prstGeom prst="rect">
              <a:avLst/>
            </a:prstGeom>
            <a:noFill/>
          </p:spPr>
          <p:txBody>
            <a:bodyPr wrap="square" rtlCol="0">
              <a:spAutoFit/>
            </a:bodyPr>
            <a:lstStyle/>
            <a:p>
              <a:r>
                <a:rPr lang="en-IN" sz="2000" b="1" dirty="0" err="1">
                  <a:solidFill>
                    <a:srgbClr val="002060"/>
                  </a:solidFill>
                  <a:latin typeface="Arial" panose="020B0604020202020204" pitchFamily="34" charset="0"/>
                  <a:cs typeface="Arial" panose="020B0604020202020204" pitchFamily="34" charset="0"/>
                </a:rPr>
                <a:t>Xử</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lý</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ngôn</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ngữ</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tự</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nhiên</a:t>
              </a:r>
              <a:endParaRPr lang="en-IN" sz="2000" b="1" dirty="0">
                <a:solidFill>
                  <a:srgbClr val="002060"/>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 xmlns:a16="http://schemas.microsoft.com/office/drawing/2014/main" id="{956F8BE2-7F22-462B-92BC-C0AC348560C5}"/>
                </a:ext>
              </a:extLst>
            </p:cNvPr>
            <p:cNvSpPr txBox="1"/>
            <p:nvPr/>
          </p:nvSpPr>
          <p:spPr>
            <a:xfrm>
              <a:off x="666750" y="1251709"/>
              <a:ext cx="4610100" cy="2246769"/>
            </a:xfrm>
            <a:prstGeom prst="rect">
              <a:avLst/>
            </a:prstGeom>
            <a:noFill/>
          </p:spPr>
          <p:txBody>
            <a:bodyPr wrap="square" rtlCol="0">
              <a:spAutoFit/>
            </a:bodyPr>
            <a:lstStyle/>
            <a:p>
              <a:pPr algn="just"/>
              <a:r>
                <a:rPr lang="en-US" sz="2000" spc="300" dirty="0" smtClean="0">
                  <a:solidFill>
                    <a:prstClr val="white"/>
                  </a:solidFill>
                </a:rPr>
                <a:t>T</a:t>
              </a:r>
              <a:r>
                <a:rPr lang="vi-VN" sz="2000" spc="300" dirty="0" smtClean="0">
                  <a:solidFill>
                    <a:prstClr val="white"/>
                  </a:solidFill>
                </a:rPr>
                <a:t>ập </a:t>
              </a:r>
              <a:r>
                <a:rPr lang="vi-VN" sz="2000" spc="300" dirty="0">
                  <a:solidFill>
                    <a:prstClr val="white"/>
                  </a:solidFill>
                </a:rPr>
                <a:t>trung vào các ứng dụng trên </a:t>
              </a:r>
              <a:r>
                <a:rPr lang="vi-VN" sz="2000" spc="300" dirty="0" smtClean="0">
                  <a:solidFill>
                    <a:prstClr val="white"/>
                  </a:solidFill>
                </a:rPr>
                <a:t>ngôn</a:t>
              </a:r>
              <a:r>
                <a:rPr lang="en-US" sz="2000" spc="300" dirty="0" smtClean="0">
                  <a:solidFill>
                    <a:prstClr val="white"/>
                  </a:solidFill>
                </a:rPr>
                <a:t> </a:t>
              </a:r>
              <a:r>
                <a:rPr lang="vi-VN" sz="2000" spc="300" dirty="0" smtClean="0">
                  <a:solidFill>
                    <a:prstClr val="white"/>
                  </a:solidFill>
                </a:rPr>
                <a:t>ngữ </a:t>
              </a:r>
              <a:r>
                <a:rPr lang="vi-VN" sz="2000" spc="300" dirty="0">
                  <a:solidFill>
                    <a:prstClr val="white"/>
                  </a:solidFill>
                </a:rPr>
                <a:t>của con người. Các ứng dụng trong nhận dạng tiếng nói, nhận dạng chữ viết, </a:t>
              </a:r>
              <a:r>
                <a:rPr lang="vi-VN" sz="2000" spc="300" dirty="0" smtClean="0">
                  <a:solidFill>
                    <a:prstClr val="white"/>
                  </a:solidFill>
                </a:rPr>
                <a:t>dịch</a:t>
              </a:r>
              <a:r>
                <a:rPr lang="en-US" sz="2000" spc="300" dirty="0" smtClean="0">
                  <a:solidFill>
                    <a:prstClr val="white"/>
                  </a:solidFill>
                </a:rPr>
                <a:t> </a:t>
              </a:r>
              <a:r>
                <a:rPr lang="vi-VN" sz="2000" spc="300" dirty="0" smtClean="0">
                  <a:solidFill>
                    <a:prstClr val="white"/>
                  </a:solidFill>
                </a:rPr>
                <a:t>tự </a:t>
              </a:r>
              <a:r>
                <a:rPr lang="vi-VN" sz="2000" spc="300" dirty="0">
                  <a:solidFill>
                    <a:prstClr val="white"/>
                  </a:solidFill>
                </a:rPr>
                <a:t>động, tìm kiếm thông </a:t>
              </a:r>
              <a:r>
                <a:rPr lang="vi-VN" sz="2000" spc="300" dirty="0" smtClean="0">
                  <a:solidFill>
                    <a:prstClr val="white"/>
                  </a:solidFill>
                </a:rPr>
                <a:t>ti</a:t>
              </a:r>
              <a:r>
                <a:rPr lang="en-US" sz="2000" spc="300" dirty="0" smtClean="0">
                  <a:solidFill>
                    <a:prstClr val="white"/>
                  </a:solidFill>
                </a:rPr>
                <a:t>n.</a:t>
              </a:r>
              <a:endParaRPr lang="en-IN" sz="2000" spc="300" dirty="0">
                <a:solidFill>
                  <a:prstClr val="white"/>
                </a:solidFill>
              </a:endParaRPr>
            </a:p>
          </p:txBody>
        </p:sp>
      </p:grpSp>
      <p:grpSp>
        <p:nvGrpSpPr>
          <p:cNvPr id="59" name="Group 58">
            <a:extLst>
              <a:ext uri="{FF2B5EF4-FFF2-40B4-BE49-F238E27FC236}">
                <a16:creationId xmlns="" xmlns:a16="http://schemas.microsoft.com/office/drawing/2014/main" id="{77D6DAAB-05C0-44D3-8D91-4F0D9169960C}"/>
              </a:ext>
            </a:extLst>
          </p:cNvPr>
          <p:cNvGrpSpPr/>
          <p:nvPr/>
        </p:nvGrpSpPr>
        <p:grpSpPr>
          <a:xfrm>
            <a:off x="4375541" y="5597041"/>
            <a:ext cx="3549260" cy="1293770"/>
            <a:chOff x="666750" y="685800"/>
            <a:chExt cx="4610100" cy="1293770"/>
          </a:xfrm>
        </p:grpSpPr>
        <p:sp>
          <p:nvSpPr>
            <p:cNvPr id="60" name="TextBox 59">
              <a:extLst>
                <a:ext uri="{FF2B5EF4-FFF2-40B4-BE49-F238E27FC236}">
                  <a16:creationId xmlns="" xmlns:a16="http://schemas.microsoft.com/office/drawing/2014/main" id="{C0137D99-A816-435B-8494-227734602600}"/>
                </a:ext>
              </a:extLst>
            </p:cNvPr>
            <p:cNvSpPr txBox="1"/>
            <p:nvPr/>
          </p:nvSpPr>
          <p:spPr>
            <a:xfrm>
              <a:off x="666750" y="685800"/>
              <a:ext cx="4421440" cy="400110"/>
            </a:xfrm>
            <a:prstGeom prst="rect">
              <a:avLst/>
            </a:prstGeom>
            <a:noFill/>
          </p:spPr>
          <p:txBody>
            <a:bodyPr wrap="square" rtlCol="0">
              <a:spAutoFit/>
            </a:bodyPr>
            <a:lstStyle/>
            <a:p>
              <a:pPr algn="ctr"/>
              <a:r>
                <a:rPr lang="en-IN" sz="2000" b="1" dirty="0">
                  <a:solidFill>
                    <a:srgbClr val="002060"/>
                  </a:solidFill>
                  <a:latin typeface="Arial" panose="020B0604020202020204" pitchFamily="34" charset="0"/>
                  <a:cs typeface="Arial" panose="020B0604020202020204" pitchFamily="34" charset="0"/>
                </a:rPr>
                <a:t>HỌC MÁY</a:t>
              </a:r>
            </a:p>
          </p:txBody>
        </p:sp>
        <p:sp>
          <p:nvSpPr>
            <p:cNvPr id="61" name="TextBox 60">
              <a:extLst>
                <a:ext uri="{FF2B5EF4-FFF2-40B4-BE49-F238E27FC236}">
                  <a16:creationId xmlns="" xmlns:a16="http://schemas.microsoft.com/office/drawing/2014/main" id="{0E441533-ACD9-4150-BD33-A264C5161705}"/>
                </a:ext>
              </a:extLst>
            </p:cNvPr>
            <p:cNvSpPr txBox="1"/>
            <p:nvPr/>
          </p:nvSpPr>
          <p:spPr>
            <a:xfrm>
              <a:off x="666750" y="963907"/>
              <a:ext cx="4610100" cy="1015663"/>
            </a:xfrm>
            <a:prstGeom prst="rect">
              <a:avLst/>
            </a:prstGeom>
            <a:noFill/>
          </p:spPr>
          <p:txBody>
            <a:bodyPr wrap="square" rtlCol="0">
              <a:spAutoFit/>
            </a:bodyPr>
            <a:lstStyle/>
            <a:p>
              <a:pPr algn="ctr"/>
              <a:r>
                <a:rPr lang="en-US" sz="2000" spc="300" dirty="0" smtClean="0">
                  <a:solidFill>
                    <a:prstClr val="white"/>
                  </a:solidFill>
                </a:rPr>
                <a:t>Ứ</a:t>
              </a:r>
              <a:r>
                <a:rPr lang="vi-VN" sz="2000" spc="300" dirty="0" smtClean="0">
                  <a:solidFill>
                    <a:prstClr val="white"/>
                  </a:solidFill>
                </a:rPr>
                <a:t>ng </a:t>
              </a:r>
              <a:r>
                <a:rPr lang="vi-VN" sz="2000" spc="300" dirty="0">
                  <a:solidFill>
                    <a:prstClr val="white"/>
                  </a:solidFill>
                </a:rPr>
                <a:t>dụng </a:t>
              </a:r>
              <a:r>
                <a:rPr lang="en-US" sz="2000" spc="300" dirty="0" err="1" smtClean="0">
                  <a:solidFill>
                    <a:prstClr val="white"/>
                  </a:solidFill>
                </a:rPr>
                <a:t>cho</a:t>
              </a:r>
              <a:r>
                <a:rPr lang="vi-VN" sz="2000" spc="300" dirty="0" smtClean="0">
                  <a:solidFill>
                    <a:prstClr val="white"/>
                  </a:solidFill>
                </a:rPr>
                <a:t> </a:t>
              </a:r>
              <a:r>
                <a:rPr lang="vi-VN" sz="2000" spc="300" dirty="0">
                  <a:solidFill>
                    <a:prstClr val="white"/>
                  </a:solidFill>
                </a:rPr>
                <a:t>lĩnh vực </a:t>
              </a:r>
              <a:r>
                <a:rPr lang="en-US" sz="2000" spc="300" dirty="0" smtClean="0">
                  <a:solidFill>
                    <a:prstClr val="white"/>
                  </a:solidFill>
                </a:rPr>
                <a:t>k</a:t>
              </a:r>
              <a:r>
                <a:rPr lang="vi-VN" sz="2000" spc="300" dirty="0" smtClean="0">
                  <a:solidFill>
                    <a:prstClr val="white"/>
                  </a:solidFill>
                </a:rPr>
                <a:t>hai </a:t>
              </a:r>
              <a:r>
                <a:rPr lang="vi-VN" sz="2000" spc="300" dirty="0">
                  <a:solidFill>
                    <a:prstClr val="white"/>
                  </a:solidFill>
                </a:rPr>
                <a:t>phá dữ </a:t>
              </a:r>
              <a:r>
                <a:rPr lang="vi-VN" sz="2000" spc="300" dirty="0" smtClean="0">
                  <a:solidFill>
                    <a:prstClr val="white"/>
                  </a:solidFill>
                </a:rPr>
                <a:t>liệu,khám </a:t>
              </a:r>
              <a:r>
                <a:rPr lang="vi-VN" sz="2000" spc="300" dirty="0">
                  <a:solidFill>
                    <a:prstClr val="white"/>
                  </a:solidFill>
                </a:rPr>
                <a:t>phá </a:t>
              </a:r>
              <a:r>
                <a:rPr lang="vi-VN" sz="2000" spc="300" dirty="0" smtClean="0">
                  <a:solidFill>
                    <a:prstClr val="white"/>
                  </a:solidFill>
                </a:rPr>
                <a:t>tri</a:t>
              </a:r>
              <a:r>
                <a:rPr lang="en-US" sz="2000" spc="300" dirty="0" smtClean="0">
                  <a:solidFill>
                    <a:prstClr val="white"/>
                  </a:solidFill>
                </a:rPr>
                <a:t> </a:t>
              </a:r>
              <a:r>
                <a:rPr lang="vi-VN" sz="2000" spc="300" dirty="0" smtClean="0">
                  <a:solidFill>
                    <a:prstClr val="white"/>
                  </a:solidFill>
                </a:rPr>
                <a:t>thức</a:t>
              </a:r>
              <a:endParaRPr lang="en-IN" sz="2000" spc="300" dirty="0">
                <a:solidFill>
                  <a:prstClr val="white"/>
                </a:solidFill>
              </a:endParaRPr>
            </a:p>
          </p:txBody>
        </p:sp>
      </p:grpSp>
      <p:sp>
        <p:nvSpPr>
          <p:cNvPr id="62" name="TextBox 61">
            <a:extLst>
              <a:ext uri="{FF2B5EF4-FFF2-40B4-BE49-F238E27FC236}">
                <a16:creationId xmlns="" xmlns:a16="http://schemas.microsoft.com/office/drawing/2014/main" id="{DDF5A502-E525-43F9-A87D-D12EEC894B81}"/>
              </a:ext>
            </a:extLst>
          </p:cNvPr>
          <p:cNvSpPr txBox="1"/>
          <p:nvPr/>
        </p:nvSpPr>
        <p:spPr>
          <a:xfrm>
            <a:off x="4177280" y="3283108"/>
            <a:ext cx="3945781" cy="276999"/>
          </a:xfrm>
          <a:prstGeom prst="rect">
            <a:avLst/>
          </a:prstGeom>
          <a:noFill/>
        </p:spPr>
        <p:txBody>
          <a:bodyPr wrap="square" rtlCol="0">
            <a:spAutoFit/>
          </a:bodyPr>
          <a:lstStyle/>
          <a:p>
            <a:pPr algn="ctr"/>
            <a:r>
              <a:rPr lang="en-IN" sz="1200" spc="600" dirty="0" smtClean="0">
                <a:solidFill>
                  <a:srgbClr val="002060"/>
                </a:solidFill>
                <a:latin typeface="Arial" panose="020B0604020202020204" pitchFamily="34" charset="0"/>
                <a:cs typeface="Arial" panose="020B0604020202020204" pitchFamily="34" charset="0"/>
              </a:rPr>
              <a:t>ARTIFICIAL</a:t>
            </a:r>
            <a:endParaRPr lang="en-IN" sz="1200" spc="600" dirty="0">
              <a:solidFill>
                <a:srgbClr val="00206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2635B3CA-8EBE-4C9B-B685-AC52F04756DA}"/>
              </a:ext>
            </a:extLst>
          </p:cNvPr>
          <p:cNvSpPr txBox="1"/>
          <p:nvPr/>
        </p:nvSpPr>
        <p:spPr>
          <a:xfrm>
            <a:off x="4123110" y="3608490"/>
            <a:ext cx="3945781" cy="338554"/>
          </a:xfrm>
          <a:prstGeom prst="rect">
            <a:avLst/>
          </a:prstGeom>
          <a:noFill/>
        </p:spPr>
        <p:txBody>
          <a:bodyPr wrap="square" rtlCol="0">
            <a:spAutoFit/>
          </a:bodyPr>
          <a:lstStyle/>
          <a:p>
            <a:pPr algn="ctr"/>
            <a:r>
              <a:rPr lang="en-IN" sz="1600" spc="600" dirty="0" smtClean="0">
                <a:solidFill>
                  <a:srgbClr val="002060"/>
                </a:solidFill>
                <a:latin typeface="Arial" panose="020B0604020202020204" pitchFamily="34" charset="0"/>
                <a:cs typeface="Arial" panose="020B0604020202020204" pitchFamily="34" charset="0"/>
              </a:rPr>
              <a:t>INTELLIGENCE</a:t>
            </a:r>
            <a:endParaRPr lang="en-IN" sz="1600" spc="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391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 xmlns:a16="http://schemas.microsoft.com/office/drawing/2014/main"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 xmlns:a16="http://schemas.microsoft.com/office/drawing/2014/main"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 xmlns:a16="http://schemas.microsoft.com/office/drawing/2014/main" id="{09D99B31-88BD-4B60-821C-6E5C2A9CF5A3}"/>
              </a:ext>
            </a:extLst>
          </p:cNvPr>
          <p:cNvSpPr txBox="1"/>
          <p:nvPr/>
        </p:nvSpPr>
        <p:spPr>
          <a:xfrm>
            <a:off x="1956634" y="613460"/>
            <a:ext cx="9927365" cy="1077218"/>
          </a:xfrm>
          <a:prstGeom prst="rect">
            <a:avLst/>
          </a:prstGeom>
          <a:noFill/>
        </p:spPr>
        <p:txBody>
          <a:bodyPr wrap="square" rtlCol="0">
            <a:spAutoFit/>
          </a:bodyPr>
          <a:lstStyle/>
          <a:p>
            <a:pPr algn="r"/>
            <a:r>
              <a:rPr lang="en-IN" sz="3200" b="1" spc="300" dirty="0" smtClean="0">
                <a:solidFill>
                  <a:prstClr val="white">
                    <a:lumMod val="95000"/>
                  </a:prstClr>
                </a:solidFill>
                <a:latin typeface="Arial" panose="020B0604020202020204" pitchFamily="34" charset="0"/>
                <a:cs typeface="Arial" panose="020B0604020202020204" pitchFamily="34" charset="0"/>
              </a:rPr>
              <a:t>CHƯƠNG 2: BÀI TOÁN VÀ PHƯƠNG PHÁP TÌM KIẾM LỜI GIẢI</a:t>
            </a:r>
            <a:endParaRPr lang="en-IN" sz="3200" b="1" spc="300" dirty="0">
              <a:solidFill>
                <a:prstClr val="white">
                  <a:lumMod val="95000"/>
                </a:prst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A817EB39-9F59-4514-B5EE-45E9A5EBDA04}"/>
              </a:ext>
            </a:extLst>
          </p:cNvPr>
          <p:cNvSpPr txBox="1"/>
          <p:nvPr/>
        </p:nvSpPr>
        <p:spPr>
          <a:xfrm>
            <a:off x="2535359" y="1934938"/>
            <a:ext cx="9338193" cy="397031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lnSpc>
                <a:spcPct val="150000"/>
              </a:lnSpc>
            </a:pPr>
            <a:r>
              <a:rPr lang="vi-VN" sz="2400" spc="300" dirty="0">
                <a:solidFill>
                  <a:prstClr val="white"/>
                </a:solidFill>
              </a:rPr>
              <a:t>Chương này giới thiệu các giải thuật máy tính có thể giải các bài toán mà </a:t>
            </a:r>
            <a:r>
              <a:rPr lang="vi-VN" sz="2400" spc="300" dirty="0" smtClean="0">
                <a:solidFill>
                  <a:prstClr val="white"/>
                </a:solidFill>
              </a:rPr>
              <a:t>thông</a:t>
            </a:r>
            <a:r>
              <a:rPr lang="en-US" sz="2400" spc="300" dirty="0" smtClean="0">
                <a:solidFill>
                  <a:prstClr val="white"/>
                </a:solidFill>
              </a:rPr>
              <a:t> </a:t>
            </a:r>
            <a:r>
              <a:rPr lang="vi-VN" sz="2400" spc="300" dirty="0" smtClean="0">
                <a:solidFill>
                  <a:prstClr val="white"/>
                </a:solidFill>
              </a:rPr>
              <a:t>thường </a:t>
            </a:r>
            <a:r>
              <a:rPr lang="vi-VN" sz="2400" spc="300" dirty="0">
                <a:solidFill>
                  <a:prstClr val="white"/>
                </a:solidFill>
              </a:rPr>
              <a:t>đòi hỏi trí thông minh của con </a:t>
            </a:r>
            <a:r>
              <a:rPr lang="vi-VN" sz="2400" spc="300" dirty="0" smtClean="0">
                <a:solidFill>
                  <a:prstClr val="white"/>
                </a:solidFill>
              </a:rPr>
              <a:t>người. </a:t>
            </a:r>
            <a:r>
              <a:rPr lang="vi-VN" sz="2400" spc="300" dirty="0">
                <a:solidFill>
                  <a:prstClr val="white"/>
                </a:solidFill>
              </a:rPr>
              <a:t>Để thiết kế giải thuật chung giải </a:t>
            </a:r>
            <a:r>
              <a:rPr lang="vi-VN" sz="2400" spc="300" dirty="0" smtClean="0">
                <a:solidFill>
                  <a:prstClr val="white"/>
                </a:solidFill>
              </a:rPr>
              <a:t>các</a:t>
            </a:r>
            <a:r>
              <a:rPr lang="en-US" sz="2400" spc="300" dirty="0" smtClean="0">
                <a:solidFill>
                  <a:prstClr val="white"/>
                </a:solidFill>
              </a:rPr>
              <a:t> </a:t>
            </a:r>
            <a:r>
              <a:rPr lang="vi-VN" sz="2400" spc="300" dirty="0" smtClean="0">
                <a:solidFill>
                  <a:prstClr val="white"/>
                </a:solidFill>
              </a:rPr>
              <a:t>bài </a:t>
            </a:r>
            <a:r>
              <a:rPr lang="vi-VN" sz="2400" spc="300" dirty="0">
                <a:solidFill>
                  <a:prstClr val="white"/>
                </a:solidFill>
              </a:rPr>
              <a:t>toán này, chúng ta nên phát biểu bài toán theo dạng 5 thành phần: Trạng thái bài </a:t>
            </a:r>
            <a:r>
              <a:rPr lang="vi-VN" sz="2400" spc="300" dirty="0" smtClean="0">
                <a:solidFill>
                  <a:prstClr val="white"/>
                </a:solidFill>
              </a:rPr>
              <a:t>toán,</a:t>
            </a:r>
            <a:r>
              <a:rPr lang="en-US" sz="2400" spc="300" dirty="0" smtClean="0">
                <a:solidFill>
                  <a:prstClr val="white"/>
                </a:solidFill>
              </a:rPr>
              <a:t> </a:t>
            </a:r>
            <a:r>
              <a:rPr lang="vi-VN" sz="2400" spc="300" dirty="0" smtClean="0">
                <a:solidFill>
                  <a:prstClr val="white"/>
                </a:solidFill>
              </a:rPr>
              <a:t>trạng </a:t>
            </a:r>
            <a:r>
              <a:rPr lang="vi-VN" sz="2400" spc="300" dirty="0">
                <a:solidFill>
                  <a:prstClr val="white"/>
                </a:solidFill>
              </a:rPr>
              <a:t>thái đầu, trạng thái đích, các phép chuyển </a:t>
            </a:r>
            <a:r>
              <a:rPr lang="vi-VN" sz="2400" spc="300" dirty="0" smtClean="0">
                <a:solidFill>
                  <a:prstClr val="white"/>
                </a:solidFill>
              </a:rPr>
              <a:t>trạng </a:t>
            </a:r>
            <a:r>
              <a:rPr lang="vi-VN" sz="2400" spc="300" dirty="0">
                <a:solidFill>
                  <a:prstClr val="white"/>
                </a:solidFill>
              </a:rPr>
              <a:t>thái, lược đồ chi phí các </a:t>
            </a:r>
            <a:r>
              <a:rPr lang="vi-VN" sz="2400" spc="300" dirty="0" smtClean="0">
                <a:solidFill>
                  <a:prstClr val="white"/>
                </a:solidFill>
              </a:rPr>
              <a:t>phép</a:t>
            </a:r>
            <a:r>
              <a:rPr lang="en-US" sz="2400" spc="300" dirty="0" smtClean="0">
                <a:solidFill>
                  <a:prstClr val="white"/>
                </a:solidFill>
              </a:rPr>
              <a:t> </a:t>
            </a:r>
            <a:r>
              <a:rPr lang="vi-VN" sz="2400" spc="300" dirty="0" smtClean="0">
                <a:solidFill>
                  <a:prstClr val="white"/>
                </a:solidFill>
              </a:rPr>
              <a:t>chuyển </a:t>
            </a:r>
            <a:r>
              <a:rPr lang="vi-VN" sz="2400" spc="300" dirty="0">
                <a:solidFill>
                  <a:prstClr val="white"/>
                </a:solidFill>
              </a:rPr>
              <a:t>trạng </a:t>
            </a:r>
            <a:r>
              <a:rPr lang="vi-VN" sz="2400" spc="300" dirty="0" smtClean="0">
                <a:solidFill>
                  <a:prstClr val="white"/>
                </a:solidFill>
              </a:rPr>
              <a:t>thái</a:t>
            </a:r>
            <a:r>
              <a:rPr lang="en-US" sz="2400" spc="300" dirty="0" smtClean="0">
                <a:solidFill>
                  <a:prstClr val="white"/>
                </a:solidFill>
              </a:rPr>
              <a:t>.</a:t>
            </a:r>
            <a:endParaRPr lang="en-IN" sz="2400" spc="300" dirty="0">
              <a:solidFill>
                <a:prstClr val="white"/>
              </a:solidFill>
            </a:endParaRPr>
          </a:p>
        </p:txBody>
      </p:sp>
      <p:sp>
        <p:nvSpPr>
          <p:cNvPr id="13" name="Oval 12">
            <a:extLst>
              <a:ext uri="{FF2B5EF4-FFF2-40B4-BE49-F238E27FC236}">
                <a16:creationId xmlns="" xmlns:a16="http://schemas.microsoft.com/office/drawing/2014/main"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 xmlns:a16="http://schemas.microsoft.com/office/drawing/2014/main"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 xmlns:a16="http://schemas.microsoft.com/office/drawing/2014/main"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 xmlns:a16="http://schemas.microsoft.com/office/drawing/2014/main"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 xmlns:a16="http://schemas.microsoft.com/office/drawing/2014/main"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 xmlns:a16="http://schemas.microsoft.com/office/drawing/2014/main"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106659" y="5905256"/>
            <a:ext cx="324000" cy="324000"/>
          </a:xfrm>
          <a:prstGeom prst="rect">
            <a:avLst/>
          </a:prstGeom>
        </p:spPr>
      </p:pic>
      <p:sp>
        <p:nvSpPr>
          <p:cNvPr id="2" name="Rectangle 1"/>
          <p:cNvSpPr/>
          <p:nvPr/>
        </p:nvSpPr>
        <p:spPr>
          <a:xfrm>
            <a:off x="2535359" y="6199645"/>
            <a:ext cx="933819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800" b="1" spc="300" dirty="0" err="1">
                <a:solidFill>
                  <a:srgbClr val="FF0000"/>
                </a:solidFill>
                <a:latin typeface="Arial" panose="020B0604020202020204" pitchFamily="34" charset="0"/>
                <a:cs typeface="Arial" panose="020B0604020202020204" pitchFamily="34" charset="0"/>
              </a:rPr>
              <a:t>Bài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toán</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và</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các</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thành</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phần</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của</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bài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toán</a:t>
            </a:r>
            <a:endParaRPr lang="en-US" sz="2800" b="1" spc="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73713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142BE119-1724-4171-A845-6571B630EC07}"/>
              </a:ext>
            </a:extLst>
          </p:cNvPr>
          <p:cNvGrpSpPr/>
          <p:nvPr/>
        </p:nvGrpSpPr>
        <p:grpSpPr>
          <a:xfrm>
            <a:off x="1043066" y="716210"/>
            <a:ext cx="10576788" cy="5685302"/>
            <a:chOff x="1424689" y="1046933"/>
            <a:chExt cx="10576788" cy="5685302"/>
          </a:xfrm>
        </p:grpSpPr>
        <p:grpSp>
          <p:nvGrpSpPr>
            <p:cNvPr id="29" name="Group 28">
              <a:extLst>
                <a:ext uri="{FF2B5EF4-FFF2-40B4-BE49-F238E27FC236}">
                  <a16:creationId xmlns:a16="http://schemas.microsoft.com/office/drawing/2014/main" xmlns="" id="{75DC31BF-E043-435A-98BB-C915812A421F}"/>
                </a:ext>
              </a:extLst>
            </p:cNvPr>
            <p:cNvGrpSpPr/>
            <p:nvPr/>
          </p:nvGrpSpPr>
          <p:grpSpPr>
            <a:xfrm>
              <a:off x="1424689" y="4724449"/>
              <a:ext cx="3240000" cy="1631216"/>
              <a:chOff x="1424689" y="4724449"/>
              <a:chExt cx="3240000" cy="1631216"/>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1424689" y="5000057"/>
                <a:ext cx="3240000" cy="1080000"/>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TextBox 13">
                <a:extLst>
                  <a:ext uri="{FF2B5EF4-FFF2-40B4-BE49-F238E27FC236}">
                    <a16:creationId xmlns:a16="http://schemas.microsoft.com/office/drawing/2014/main" xmlns="" id="{2EA711AA-0AAC-4805-AD5D-D5154FCB923C}"/>
                  </a:ext>
                </a:extLst>
              </p:cNvPr>
              <p:cNvSpPr txBox="1"/>
              <p:nvPr/>
            </p:nvSpPr>
            <p:spPr>
              <a:xfrm>
                <a:off x="1424689" y="4724449"/>
                <a:ext cx="2592674"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0" dirty="0" smtClean="0">
                    <a:solidFill>
                      <a:schemeClr val="tx1">
                        <a:alpha val="70000"/>
                      </a:schemeClr>
                    </a:solidFill>
                    <a:latin typeface="Eurostile BQ" pitchFamily="50" charset="0"/>
                  </a:rPr>
                  <a:t>3</a:t>
                </a:r>
                <a:r>
                  <a:rPr lang="en-IN" sz="6000" dirty="0" smtClean="0">
                    <a:solidFill>
                      <a:schemeClr val="tx1">
                        <a:alpha val="70000"/>
                      </a:schemeClr>
                    </a:solidFill>
                    <a:latin typeface="Eurostile BQ" pitchFamily="50" charset="0"/>
                  </a:rPr>
                  <a:t>L</a:t>
                </a:r>
                <a:endParaRPr lang="en-IN" sz="6000" dirty="0">
                  <a:solidFill>
                    <a:schemeClr val="tx1">
                      <a:alpha val="70000"/>
                    </a:schemeClr>
                  </a:solidFill>
                  <a:latin typeface="Eurostile BQ" pitchFamily="50" charset="0"/>
                </a:endParaRPr>
              </a:p>
            </p:txBody>
          </p:sp>
        </p:grpSp>
        <p:grpSp>
          <p:nvGrpSpPr>
            <p:cNvPr id="30" name="Group 29">
              <a:extLst>
                <a:ext uri="{FF2B5EF4-FFF2-40B4-BE49-F238E27FC236}">
                  <a16:creationId xmlns:a16="http://schemas.microsoft.com/office/drawing/2014/main" xmlns="" id="{A35942B4-1163-4B9A-9971-0C87D1F8FC26}"/>
                </a:ext>
              </a:extLst>
            </p:cNvPr>
            <p:cNvGrpSpPr/>
            <p:nvPr/>
          </p:nvGrpSpPr>
          <p:grpSpPr>
            <a:xfrm>
              <a:off x="5078899" y="3897562"/>
              <a:ext cx="3240000" cy="2646878"/>
              <a:chOff x="-2058917" y="3897562"/>
              <a:chExt cx="3240000" cy="2646878"/>
            </a:xfrm>
          </p:grpSpPr>
          <p:sp>
            <p:nvSpPr>
              <p:cNvPr id="31" name="Rectangle: Rounded Corners 30">
                <a:extLst>
                  <a:ext uri="{FF2B5EF4-FFF2-40B4-BE49-F238E27FC236}">
                    <a16:creationId xmlns:a16="http://schemas.microsoft.com/office/drawing/2014/main" xmlns="" id="{6CE41E78-B126-41BB-A9EC-EC44B93FBEAC}"/>
                  </a:ext>
                </a:extLst>
              </p:cNvPr>
              <p:cNvSpPr/>
              <p:nvPr/>
            </p:nvSpPr>
            <p:spPr>
              <a:xfrm>
                <a:off x="-2058917" y="4280057"/>
                <a:ext cx="3240000" cy="1800000"/>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2" name="TextBox 13">
                <a:extLst>
                  <a:ext uri="{FF2B5EF4-FFF2-40B4-BE49-F238E27FC236}">
                    <a16:creationId xmlns:a16="http://schemas.microsoft.com/office/drawing/2014/main" xmlns="" id="{7574674C-655D-4CC5-8FDD-5555AC00325D}"/>
                  </a:ext>
                </a:extLst>
              </p:cNvPr>
              <p:cNvSpPr txBox="1"/>
              <p:nvPr/>
            </p:nvSpPr>
            <p:spPr>
              <a:xfrm>
                <a:off x="-2030549" y="3897562"/>
                <a:ext cx="2203690" cy="26468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600" dirty="0" smtClean="0">
                    <a:solidFill>
                      <a:schemeClr val="tx1">
                        <a:alpha val="70000"/>
                      </a:schemeClr>
                    </a:solidFill>
                    <a:latin typeface="Eurostile BQ" pitchFamily="50" charset="0"/>
                  </a:rPr>
                  <a:t>5</a:t>
                </a:r>
                <a:r>
                  <a:rPr lang="en-IN" sz="9600" dirty="0" smtClean="0">
                    <a:solidFill>
                      <a:schemeClr val="tx1">
                        <a:alpha val="70000"/>
                      </a:schemeClr>
                    </a:solidFill>
                    <a:latin typeface="Eurostile BQ" pitchFamily="50" charset="0"/>
                  </a:rPr>
                  <a:t>L</a:t>
                </a:r>
                <a:endParaRPr lang="en-IN" sz="9600" dirty="0">
                  <a:solidFill>
                    <a:schemeClr val="tx1">
                      <a:alpha val="70000"/>
                    </a:schemeClr>
                  </a:solidFill>
                  <a:latin typeface="Eurostile BQ" pitchFamily="50" charset="0"/>
                </a:endParaRPr>
              </a:p>
            </p:txBody>
          </p:sp>
        </p:grpSp>
        <p:grpSp>
          <p:nvGrpSpPr>
            <p:cNvPr id="37" name="Group 36">
              <a:extLst>
                <a:ext uri="{FF2B5EF4-FFF2-40B4-BE49-F238E27FC236}">
                  <a16:creationId xmlns:a16="http://schemas.microsoft.com/office/drawing/2014/main" xmlns="" id="{9098CB49-4239-420B-A6B7-44D1DBCD7FDF}"/>
                </a:ext>
              </a:extLst>
            </p:cNvPr>
            <p:cNvGrpSpPr/>
            <p:nvPr/>
          </p:nvGrpSpPr>
          <p:grpSpPr>
            <a:xfrm>
              <a:off x="8761477" y="1046933"/>
              <a:ext cx="3240000" cy="5685302"/>
              <a:chOff x="4891431" y="1554595"/>
              <a:chExt cx="2878923" cy="5051715"/>
            </a:xfrm>
          </p:grpSpPr>
          <p:sp>
            <p:nvSpPr>
              <p:cNvPr id="38" name="Rectangle: Rounded Corners 37">
                <a:extLst>
                  <a:ext uri="{FF2B5EF4-FFF2-40B4-BE49-F238E27FC236}">
                    <a16:creationId xmlns:a16="http://schemas.microsoft.com/office/drawing/2014/main" xmlns="" id="{22F73A43-A10D-4537-A71B-A3249E492387}"/>
                  </a:ext>
                </a:extLst>
              </p:cNvPr>
              <p:cNvSpPr/>
              <p:nvPr/>
            </p:nvSpPr>
            <p:spPr>
              <a:xfrm>
                <a:off x="4891431" y="1554595"/>
                <a:ext cx="2878923" cy="446706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TextBox 13">
                <a:extLst>
                  <a:ext uri="{FF2B5EF4-FFF2-40B4-BE49-F238E27FC236}">
                    <a16:creationId xmlns:a16="http://schemas.microsoft.com/office/drawing/2014/main" xmlns="" id="{A20A6D10-1737-432F-A59D-7138B36147C5}"/>
                  </a:ext>
                </a:extLst>
              </p:cNvPr>
              <p:cNvSpPr txBox="1"/>
              <p:nvPr/>
            </p:nvSpPr>
            <p:spPr>
              <a:xfrm>
                <a:off x="4891431" y="3310912"/>
                <a:ext cx="2469732" cy="32953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3500" dirty="0" smtClean="0">
                    <a:solidFill>
                      <a:schemeClr val="tx1">
                        <a:alpha val="70000"/>
                      </a:schemeClr>
                    </a:solidFill>
                    <a:latin typeface="Eurostile BQ" pitchFamily="50" charset="0"/>
                  </a:rPr>
                  <a:t>9</a:t>
                </a:r>
                <a:r>
                  <a:rPr lang="en-IN" sz="11500" dirty="0" smtClean="0">
                    <a:solidFill>
                      <a:schemeClr val="tx1">
                        <a:alpha val="70000"/>
                      </a:schemeClr>
                    </a:solidFill>
                    <a:latin typeface="Eurostile BQ" pitchFamily="50" charset="0"/>
                  </a:rPr>
                  <a:t>L</a:t>
                </a:r>
                <a:endParaRPr lang="en-IN" sz="11500" dirty="0">
                  <a:solidFill>
                    <a:schemeClr val="tx1">
                      <a:alpha val="70000"/>
                    </a:schemeClr>
                  </a:solidFill>
                  <a:latin typeface="Eurostile BQ" pitchFamily="50" charset="0"/>
                </a:endParaRPr>
              </a:p>
            </p:txBody>
          </p:sp>
        </p:grpSp>
      </p:grpSp>
      <p:sp>
        <p:nvSpPr>
          <p:cNvPr id="2" name="Rectangle 1"/>
          <p:cNvSpPr/>
          <p:nvPr/>
        </p:nvSpPr>
        <p:spPr>
          <a:xfrm>
            <a:off x="884524" y="548641"/>
            <a:ext cx="7372372" cy="1384995"/>
          </a:xfrm>
          <a:prstGeom prst="rect">
            <a:avLst/>
          </a:prstGeom>
        </p:spPr>
        <p:txBody>
          <a:bodyPr wrap="square">
            <a:spAutoFit/>
          </a:bodyPr>
          <a:lstStyle/>
          <a:p>
            <a:pPr>
              <a:lnSpc>
                <a:spcPct val="150000"/>
              </a:lnSpc>
            </a:pP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ba</a:t>
            </a:r>
            <a:r>
              <a:rPr lang="en-US" sz="2800" dirty="0">
                <a:latin typeface="Arial" panose="020B0604020202020204" pitchFamily="34" charset="0"/>
                <a:cs typeface="Arial" panose="020B0604020202020204" pitchFamily="34" charset="0"/>
              </a:rPr>
              <a:t> can 3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5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9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7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dầu</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958848" y="1956404"/>
            <a:ext cx="6096000" cy="658835"/>
          </a:xfrm>
          <a:prstGeom prst="rect">
            <a:avLst/>
          </a:prstGeom>
        </p:spPr>
        <p:txBody>
          <a:bodyPr>
            <a:spAutoFit/>
          </a:bodyPr>
          <a:lstStyle/>
          <a:p>
            <a:pPr marL="457200" indent="-457200">
              <a:lnSpc>
                <a:spcPct val="150000"/>
              </a:lnSpc>
              <a:buFont typeface="Wingdings" panose="05000000000000000000" pitchFamily="2" charset="2"/>
              <a:buChar char="q"/>
            </a:pPr>
            <a:r>
              <a:rPr lang="en-US" sz="2800" dirty="0" smtClean="0">
                <a:latin typeface="Arial" panose="020B0604020202020204" pitchFamily="34" charset="0"/>
                <a:cs typeface="Arial" panose="020B0604020202020204" pitchFamily="34" charset="0"/>
              </a:rPr>
              <a:t>can </a:t>
            </a:r>
            <a:r>
              <a:rPr lang="en-US" sz="2800" dirty="0">
                <a:latin typeface="Arial" panose="020B0604020202020204" pitchFamily="34" charset="0"/>
                <a:cs typeface="Arial" panose="020B0604020202020204" pitchFamily="34" charset="0"/>
              </a:rPr>
              <a:t>3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5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9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rỗng</a:t>
            </a:r>
            <a:endParaRPr 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56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142BE119-1724-4171-A845-6571B630EC07}"/>
              </a:ext>
            </a:extLst>
          </p:cNvPr>
          <p:cNvGrpSpPr/>
          <p:nvPr/>
        </p:nvGrpSpPr>
        <p:grpSpPr>
          <a:xfrm>
            <a:off x="10088536" y="472863"/>
            <a:ext cx="1831432" cy="3575166"/>
            <a:chOff x="8761476" y="1046933"/>
            <a:chExt cx="3262452" cy="9925355"/>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8783927" y="9892287"/>
              <a:ext cx="3240001" cy="1080001"/>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a16="http://schemas.microsoft.com/office/drawing/2014/main" xmlns="" id="{6CE41E78-B126-41BB-A9EC-EC44B93FBEAC}"/>
                </a:ext>
              </a:extLst>
            </p:cNvPr>
            <p:cNvSpPr/>
            <p:nvPr/>
          </p:nvSpPr>
          <p:spPr>
            <a:xfrm>
              <a:off x="8761476" y="6994585"/>
              <a:ext cx="3240001" cy="1799998"/>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a16="http://schemas.microsoft.com/office/drawing/2014/main" xmlns="" id="{22F73A43-A10D-4537-A71B-A3249E492387}"/>
                </a:ext>
              </a:extLst>
            </p:cNvPr>
            <p:cNvSpPr/>
            <p:nvPr/>
          </p:nvSpPr>
          <p:spPr>
            <a:xfrm>
              <a:off x="8761476" y="1046933"/>
              <a:ext cx="3240001" cy="502732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 name="Rectangle 1"/>
          <p:cNvSpPr/>
          <p:nvPr/>
        </p:nvSpPr>
        <p:spPr>
          <a:xfrm>
            <a:off x="243865" y="424064"/>
            <a:ext cx="9678057" cy="738664"/>
          </a:xfrm>
          <a:prstGeom prst="rect">
            <a:avLst/>
          </a:prstGeom>
          <a:ln>
            <a:noFill/>
          </a:ln>
        </p:spPr>
        <p:style>
          <a:lnRef idx="3">
            <a:schemeClr val="lt1"/>
          </a:lnRef>
          <a:fillRef idx="1">
            <a:schemeClr val="dk1"/>
          </a:fillRef>
          <a:effectRef idx="1">
            <a:schemeClr val="dk1"/>
          </a:effectRef>
          <a:fontRef idx="minor">
            <a:schemeClr val="lt1"/>
          </a:fontRef>
        </p:style>
        <p:txBody>
          <a:bodyPr wrap="square">
            <a:spAutoFit/>
          </a:bodyPr>
          <a:lstStyle/>
          <a:p>
            <a:pPr>
              <a:lnSpc>
                <a:spcPct val="150000"/>
              </a:lnSpc>
            </a:pPr>
            <a:r>
              <a:rPr lang="vi-VN" sz="2800" dirty="0">
                <a:cs typeface="Arial" panose="020B0604020202020204" pitchFamily="34" charset="0"/>
              </a:rPr>
              <a:t>Bài toán này được phát biểu lại theo 5 thành phần như </a:t>
            </a:r>
            <a:r>
              <a:rPr lang="vi-VN" sz="2800" dirty="0" smtClean="0">
                <a:cs typeface="Arial" panose="020B0604020202020204" pitchFamily="34" charset="0"/>
              </a:rPr>
              <a:t>sau</a:t>
            </a:r>
            <a:r>
              <a:rPr lang="en-US" sz="2800" dirty="0" smtClean="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423081" y="1233915"/>
            <a:ext cx="9498841" cy="5563831"/>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Trạng thái: Gọi số nước có trong 3 can lần lượt là a, b, c (a ≤ 3, b ≤ 5, c ≤ 9), khi đó bộ </a:t>
            </a:r>
            <a:r>
              <a:rPr lang="vi-VN" sz="2400" dirty="0" smtClean="0">
                <a:cs typeface="Arial" panose="020B0604020202020204" pitchFamily="34" charset="0"/>
              </a:rPr>
              <a:t>ba </a:t>
            </a:r>
            <a:r>
              <a:rPr lang="vi-VN" sz="2400" dirty="0">
                <a:cs typeface="Arial" panose="020B0604020202020204" pitchFamily="34" charset="0"/>
              </a:rPr>
              <a:t>(a, b, c) là trạng thái của bài toán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(0, 0, 0) </a:t>
            </a:r>
            <a:r>
              <a:rPr lang="vi-VN" sz="2400" dirty="0" smtClean="0">
                <a:cs typeface="Arial" panose="020B0604020202020204" pitchFamily="34" charset="0"/>
              </a:rPr>
              <a:t>// </a:t>
            </a:r>
            <a:r>
              <a:rPr lang="vi-VN" sz="2400" dirty="0">
                <a:cs typeface="Arial" panose="020B0604020202020204" pitchFamily="34" charset="0"/>
              </a:rPr>
              <a:t>cả ba can đều rỗng</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 -, 7) </a:t>
            </a:r>
            <a:r>
              <a:rPr lang="vi-VN" sz="2400" dirty="0" smtClean="0">
                <a:cs typeface="Arial" panose="020B0604020202020204" pitchFamily="34" charset="0"/>
              </a:rPr>
              <a:t>// </a:t>
            </a:r>
            <a:r>
              <a:rPr lang="vi-VN" sz="2400" dirty="0">
                <a:cs typeface="Arial" panose="020B0604020202020204" pitchFamily="34" charset="0"/>
              </a:rPr>
              <a:t>can thứ 3 chứa 7 lít </a:t>
            </a:r>
            <a:r>
              <a:rPr lang="en-US" sz="2400" dirty="0" err="1" smtClean="0">
                <a:cs typeface="Arial" panose="020B0604020202020204" pitchFamily="34" charset="0"/>
              </a:rPr>
              <a:t>dầu</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từ trạng thái (a,b,c) có thể chuyển sang trạng thái (x,y,z) </a:t>
            </a:r>
            <a:r>
              <a:rPr lang="vi-VN" sz="2400" dirty="0" smtClean="0">
                <a:cs typeface="Arial" panose="020B0604020202020204" pitchFamily="34" charset="0"/>
              </a:rPr>
              <a:t>thông</a:t>
            </a:r>
            <a:r>
              <a:rPr lang="en-US" sz="2400" dirty="0" smtClean="0">
                <a:cs typeface="Arial" panose="020B0604020202020204" pitchFamily="34" charset="0"/>
              </a:rPr>
              <a:t> </a:t>
            </a:r>
            <a:r>
              <a:rPr lang="vi-VN" sz="2400" dirty="0" smtClean="0">
                <a:cs typeface="Arial" panose="020B0604020202020204" pitchFamily="34" charset="0"/>
              </a:rPr>
              <a:t>qua </a:t>
            </a:r>
            <a:r>
              <a:rPr lang="vi-VN" sz="2400" dirty="0">
                <a:cs typeface="Arial" panose="020B0604020202020204" pitchFamily="34" charset="0"/>
              </a:rPr>
              <a:t>các thao tác như làm rỗng 1 can, chuyển từ can này sang can kia đến khi hết nước </a:t>
            </a:r>
            <a:r>
              <a:rPr lang="vi-VN" sz="2400" dirty="0" smtClean="0">
                <a:cs typeface="Arial" panose="020B0604020202020204" pitchFamily="34" charset="0"/>
              </a:rPr>
              <a:t>ở </a:t>
            </a:r>
            <a:r>
              <a:rPr lang="vi-VN" sz="2400" dirty="0">
                <a:cs typeface="Arial" panose="020B0604020202020204" pitchFamily="34" charset="0"/>
              </a:rPr>
              <a:t>can nguồn hoặc can đích bị đầy.</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trạng thái: mỗi phép </a:t>
            </a:r>
            <a:r>
              <a:rPr lang="en-US" sz="2400" dirty="0" smtClean="0">
                <a:cs typeface="Arial" panose="020B0604020202020204" pitchFamily="34" charset="0"/>
              </a:rPr>
              <a:t>c</a:t>
            </a:r>
            <a:r>
              <a:rPr lang="vi-VN" sz="2400" dirty="0" smtClean="0">
                <a:cs typeface="Arial" panose="020B0604020202020204" pitchFamily="34" charset="0"/>
              </a:rPr>
              <a:t>huyển </a:t>
            </a:r>
            <a:r>
              <a:rPr lang="vi-VN" sz="2400" dirty="0">
                <a:cs typeface="Arial" panose="020B0604020202020204" pitchFamily="34" charset="0"/>
              </a:rPr>
              <a:t>trạng thái có chi phí là 1</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57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9" name="Group 18"/>
          <p:cNvGrpSpPr/>
          <p:nvPr/>
        </p:nvGrpSpPr>
        <p:grpSpPr>
          <a:xfrm>
            <a:off x="10088536" y="472863"/>
            <a:ext cx="1831432" cy="3575166"/>
            <a:chOff x="10088536" y="472863"/>
            <a:chExt cx="1831432" cy="3575166"/>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10101139" y="3659007"/>
              <a:ext cx="1818829" cy="389022"/>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a16="http://schemas.microsoft.com/office/drawing/2014/main" xmlns="" id="{6CE41E78-B126-41BB-A9EC-EC44B93FBEAC}"/>
                </a:ext>
              </a:extLst>
            </p:cNvPr>
            <p:cNvSpPr/>
            <p:nvPr/>
          </p:nvSpPr>
          <p:spPr>
            <a:xfrm>
              <a:off x="10088536" y="2615239"/>
              <a:ext cx="1818829" cy="648369"/>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a16="http://schemas.microsoft.com/office/drawing/2014/main" xmlns="" id="{22F73A43-A10D-4537-A71B-A3249E492387}"/>
                </a:ext>
              </a:extLst>
            </p:cNvPr>
            <p:cNvSpPr/>
            <p:nvPr/>
          </p:nvSpPr>
          <p:spPr>
            <a:xfrm>
              <a:off x="10088536" y="472863"/>
              <a:ext cx="1818829" cy="1810870"/>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aphicFrame>
        <p:nvGraphicFramePr>
          <p:cNvPr id="4" name="Table 3"/>
          <p:cNvGraphicFramePr>
            <a:graphicFrameLocks noGrp="1"/>
          </p:cNvGraphicFramePr>
          <p:nvPr>
            <p:extLst>
              <p:ext uri="{D42A27DB-BD31-4B8C-83A1-F6EECF244321}">
                <p14:modId xmlns:p14="http://schemas.microsoft.com/office/powerpoint/2010/main" val="335861796"/>
              </p:ext>
            </p:extLst>
          </p:nvPr>
        </p:nvGraphicFramePr>
        <p:xfrm>
          <a:off x="35017" y="20631"/>
          <a:ext cx="2285244" cy="7040880"/>
        </p:xfrm>
        <a:graphic>
          <a:graphicData uri="http://schemas.openxmlformats.org/drawingml/2006/table">
            <a:tbl>
              <a:tblPr firstRow="1" bandRow="1">
                <a:tableStyleId>{69012ECD-51FC-41F1-AA8D-1B2483CD663E}</a:tableStyleId>
              </a:tblPr>
              <a:tblGrid>
                <a:gridCol w="761748"/>
                <a:gridCol w="761748"/>
                <a:gridCol w="761748"/>
              </a:tblGrid>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solidFill>
                      <a:srgbClr val="F56D5A"/>
                    </a:solidFill>
                  </a:tcPr>
                </a:tc>
              </a:tr>
            </a:tbl>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557" y="13022"/>
            <a:ext cx="1542197" cy="11605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954" y="5730134"/>
            <a:ext cx="1540800" cy="112786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954" y="1146229"/>
            <a:ext cx="1540800" cy="12840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970" y="3563471"/>
            <a:ext cx="1540800" cy="11556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2970" y="2434112"/>
            <a:ext cx="1540800" cy="11235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2970" y="4719575"/>
            <a:ext cx="1540800" cy="1123500"/>
          </a:xfrm>
          <a:prstGeom prst="rect">
            <a:avLst/>
          </a:prstGeom>
        </p:spPr>
      </p:pic>
      <p:sp>
        <p:nvSpPr>
          <p:cNvPr id="40" name="Rectangle: Rounded Corners 10">
            <a:extLst>
              <a:ext uri="{FF2B5EF4-FFF2-40B4-BE49-F238E27FC236}">
                <a16:creationId xmlns:a16="http://schemas.microsoft.com/office/drawing/2014/main" xmlns="" id="{47E46E37-90AF-4959-BEED-2AF6D32BB5E1}"/>
              </a:ext>
            </a:extLst>
          </p:cNvPr>
          <p:cNvSpPr/>
          <p:nvPr/>
        </p:nvSpPr>
        <p:spPr>
          <a:xfrm>
            <a:off x="10101139" y="3659007"/>
            <a:ext cx="1818829" cy="390428"/>
          </a:xfrm>
          <a:prstGeom prst="roundRect">
            <a:avLst>
              <a:gd name="adj" fmla="val 4773"/>
            </a:avLst>
          </a:prstGeom>
          <a:solidFill>
            <a:schemeClr val="tx1"/>
          </a:soli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p:cNvSpPr/>
          <p:nvPr/>
        </p:nvSpPr>
        <p:spPr>
          <a:xfrm>
            <a:off x="23822" y="1295862"/>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p:cNvSpPr/>
          <p:nvPr/>
        </p:nvSpPr>
        <p:spPr>
          <a:xfrm>
            <a:off x="31486" y="192916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24452" y="2568677"/>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a:off x="23819" y="3219515"/>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24452" y="387134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24452" y="4521658"/>
            <a:ext cx="3845670" cy="612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24452" y="5140270"/>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33166" y="5829790"/>
            <a:ext cx="3845670" cy="58025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a:off x="24452" y="6408525"/>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Rounded Corners 10">
            <a:extLst>
              <a:ext uri="{FF2B5EF4-FFF2-40B4-BE49-F238E27FC236}">
                <a16:creationId xmlns:a16="http://schemas.microsoft.com/office/drawing/2014/main" xmlns="" id="{47E46E37-90AF-4959-BEED-2AF6D32BB5E1}"/>
              </a:ext>
            </a:extLst>
          </p:cNvPr>
          <p:cNvSpPr/>
          <p:nvPr/>
        </p:nvSpPr>
        <p:spPr>
          <a:xfrm>
            <a:off x="10088439" y="18977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3" name="Rectangle: Rounded Corners 10">
            <a:extLst>
              <a:ext uri="{FF2B5EF4-FFF2-40B4-BE49-F238E27FC236}">
                <a16:creationId xmlns:a16="http://schemas.microsoft.com/office/drawing/2014/main" xmlns="" id="{47E46E37-90AF-4959-BEED-2AF6D32BB5E1}"/>
              </a:ext>
            </a:extLst>
          </p:cNvPr>
          <p:cNvSpPr/>
          <p:nvPr/>
        </p:nvSpPr>
        <p:spPr>
          <a:xfrm>
            <a:off x="10101139" y="36546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7" name="Rectangle: Rounded Corners 10">
            <a:extLst>
              <a:ext uri="{FF2B5EF4-FFF2-40B4-BE49-F238E27FC236}">
                <a16:creationId xmlns:a16="http://schemas.microsoft.com/office/drawing/2014/main" xmlns="" id="{47E46E37-90AF-4959-BEED-2AF6D32BB5E1}"/>
              </a:ext>
            </a:extLst>
          </p:cNvPr>
          <p:cNvSpPr/>
          <p:nvPr/>
        </p:nvSpPr>
        <p:spPr>
          <a:xfrm>
            <a:off x="10113839" y="3653678"/>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8" name="Rectangle: Rounded Corners 10">
            <a:extLst>
              <a:ext uri="{FF2B5EF4-FFF2-40B4-BE49-F238E27FC236}">
                <a16:creationId xmlns:a16="http://schemas.microsoft.com/office/drawing/2014/main" xmlns="" id="{47E46E37-90AF-4959-BEED-2AF6D32BB5E1}"/>
              </a:ext>
            </a:extLst>
          </p:cNvPr>
          <p:cNvSpPr/>
          <p:nvPr/>
        </p:nvSpPr>
        <p:spPr>
          <a:xfrm>
            <a:off x="10101139" y="3845249"/>
            <a:ext cx="1818829" cy="198000"/>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303793698"/>
              </p:ext>
            </p:extLst>
          </p:nvPr>
        </p:nvGraphicFramePr>
        <p:xfrm>
          <a:off x="4474565" y="1583524"/>
          <a:ext cx="4838700" cy="3627120"/>
        </p:xfrm>
        <a:graphic>
          <a:graphicData uri="http://schemas.openxmlformats.org/drawingml/2006/table">
            <a:tbl>
              <a:tblPr firstRow="1" bandRow="1">
                <a:tableStyleId>{93296810-A885-4BE3-A3E7-6D5BEEA58F35}</a:tableStyleId>
              </a:tblPr>
              <a:tblGrid>
                <a:gridCol w="1612900"/>
                <a:gridCol w="1612900"/>
                <a:gridCol w="1612900"/>
              </a:tblGrid>
              <a:tr h="370840">
                <a:tc>
                  <a:txBody>
                    <a:bodyPr/>
                    <a:lstStyle/>
                    <a:p>
                      <a:pPr algn="ctr"/>
                      <a:r>
                        <a:rPr lang="en-US" sz="2800" dirty="0" smtClean="0">
                          <a:solidFill>
                            <a:schemeClr val="tx1"/>
                          </a:solidFill>
                        </a:rPr>
                        <a:t>a</a:t>
                      </a:r>
                      <a:endParaRPr lang="en-US" sz="2800" dirty="0">
                        <a:solidFill>
                          <a:schemeClr val="tx1"/>
                        </a:solidFill>
                      </a:endParaRPr>
                    </a:p>
                  </a:txBody>
                  <a:tcPr>
                    <a:solidFill>
                      <a:srgbClr val="2ED4F0"/>
                    </a:solidFill>
                  </a:tcPr>
                </a:tc>
                <a:tc>
                  <a:txBody>
                    <a:bodyPr/>
                    <a:lstStyle/>
                    <a:p>
                      <a:pPr algn="ctr"/>
                      <a:r>
                        <a:rPr lang="en-US" sz="2800" dirty="0" smtClean="0">
                          <a:solidFill>
                            <a:schemeClr val="tx1"/>
                          </a:solidFill>
                        </a:rPr>
                        <a:t>b</a:t>
                      </a:r>
                      <a:endParaRPr lang="en-US" sz="2800" dirty="0">
                        <a:solidFill>
                          <a:schemeClr val="tx1"/>
                        </a:solidFill>
                      </a:endParaRPr>
                    </a:p>
                  </a:txBody>
                  <a:tcPr>
                    <a:solidFill>
                      <a:srgbClr val="90EDB5"/>
                    </a:solidFill>
                  </a:tcPr>
                </a:tc>
                <a:tc>
                  <a:txBody>
                    <a:bodyPr/>
                    <a:lstStyle/>
                    <a:p>
                      <a:pPr algn="ctr"/>
                      <a:r>
                        <a:rPr lang="en-US" sz="2800" dirty="0" smtClean="0">
                          <a:solidFill>
                            <a:schemeClr val="tx1"/>
                          </a:solidFill>
                        </a:rPr>
                        <a:t>c</a:t>
                      </a:r>
                      <a:endParaRPr lang="en-US" sz="2800" dirty="0">
                        <a:solidFill>
                          <a:schemeClr val="tx1"/>
                        </a:solidFill>
                      </a:endParaRPr>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2</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7</a:t>
                      </a:r>
                      <a:endParaRPr lang="en-US" sz="2800" dirty="0"/>
                    </a:p>
                  </a:txBody>
                  <a:tcPr>
                    <a:solidFill>
                      <a:srgbClr val="F56D5A"/>
                    </a:solidFill>
                  </a:tcPr>
                </a:tc>
              </a:tr>
            </a:tbl>
          </a:graphicData>
        </a:graphic>
      </p:graphicFrame>
      <p:sp>
        <p:nvSpPr>
          <p:cNvPr id="59" name="TextBox 13">
            <a:extLst>
              <a:ext uri="{FF2B5EF4-FFF2-40B4-BE49-F238E27FC236}">
                <a16:creationId xmlns:a16="http://schemas.microsoft.com/office/drawing/2014/main" xmlns="" id="{2EA711AA-0AAC-4805-AD5D-D5154FCB923C}"/>
              </a:ext>
            </a:extLst>
          </p:cNvPr>
          <p:cNvSpPr txBox="1"/>
          <p:nvPr/>
        </p:nvSpPr>
        <p:spPr>
          <a:xfrm>
            <a:off x="4643291" y="315232"/>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9</a:t>
            </a:r>
            <a:endParaRPr lang="en-IN" sz="2400" dirty="0">
              <a:solidFill>
                <a:schemeClr val="tx1">
                  <a:alpha val="70000"/>
                </a:schemeClr>
              </a:solidFill>
              <a:latin typeface="Eurostile BQ" pitchFamily="50" charset="0"/>
            </a:endParaRPr>
          </a:p>
        </p:txBody>
      </p:sp>
      <p:sp>
        <p:nvSpPr>
          <p:cNvPr id="34" name="TextBox 13">
            <a:extLst>
              <a:ext uri="{FF2B5EF4-FFF2-40B4-BE49-F238E27FC236}">
                <a16:creationId xmlns:a16="http://schemas.microsoft.com/office/drawing/2014/main" xmlns="" id="{2EA711AA-0AAC-4805-AD5D-D5154FCB923C}"/>
              </a:ext>
            </a:extLst>
          </p:cNvPr>
          <p:cNvSpPr txBox="1"/>
          <p:nvPr/>
        </p:nvSpPr>
        <p:spPr>
          <a:xfrm>
            <a:off x="4639762" y="5747356"/>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5</a:t>
            </a:r>
            <a:endParaRPr lang="en-IN" sz="2400" dirty="0">
              <a:solidFill>
                <a:schemeClr val="tx1">
                  <a:alpha val="70000"/>
                </a:schemeClr>
              </a:solidFill>
              <a:latin typeface="Eurostile BQ" pitchFamily="50" charset="0"/>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1372" y="5210660"/>
            <a:ext cx="2601296" cy="1463229"/>
          </a:xfrm>
          <a:prstGeom prst="rect">
            <a:avLst/>
          </a:prstGeom>
        </p:spPr>
      </p:pic>
    </p:spTree>
    <p:extLst>
      <p:ext uri="{BB962C8B-B14F-4D97-AF65-F5344CB8AC3E}">
        <p14:creationId xmlns:p14="http://schemas.microsoft.com/office/powerpoint/2010/main" val="375425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hidden"/>
                                      </p:to>
                                    </p:set>
                                  </p:childTnLst>
                                </p:cTn>
                              </p:par>
                              <p:par>
                                <p:cTn id="34" presetID="1" presetClass="entr" presetSubtype="0" fill="hold" grpId="2"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2"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xit"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hidden"/>
                                      </p:to>
                                    </p:set>
                                  </p:childTnLst>
                                </p:cTn>
                              </p:par>
                              <p:par>
                                <p:cTn id="42" presetID="1" presetClass="entr" presetSubtype="0" fill="hold" grpId="3" nodeType="with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5"/>
                                        </p:tgtEl>
                                        <p:attrNameLst>
                                          <p:attrName>style.visibility</p:attrName>
                                        </p:attrNameLst>
                                      </p:cBhvr>
                                      <p:to>
                                        <p:strVal val="hidden"/>
                                      </p:to>
                                    </p:set>
                                  </p:childTnLst>
                                </p:cTn>
                              </p:par>
                              <p:par>
                                <p:cTn id="50" presetID="42" presetClass="path" presetSubtype="0" accel="50000" decel="50000" fill="hold" grpId="3" nodeType="withEffect">
                                  <p:stCondLst>
                                    <p:cond delay="0"/>
                                  </p:stCondLst>
                                  <p:childTnLst>
                                    <p:animMotion origin="layout" path="M 5E-6 -0.00185 L -0.00104 -0.31065 " pathEditMode="relative" rAng="0" ptsTypes="AA">
                                      <p:cBhvr>
                                        <p:cTn id="51" dur="2000" fill="hold"/>
                                        <p:tgtEl>
                                          <p:spTgt spid="40"/>
                                        </p:tgtEl>
                                        <p:attrNameLst>
                                          <p:attrName>ppt_x</p:attrName>
                                          <p:attrName>ppt_y</p:attrName>
                                        </p:attrNameLst>
                                      </p:cBhvr>
                                      <p:rCtr x="-52" y="-15440"/>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6"/>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7"/>
                                        </p:tgtEl>
                                        <p:attrNameLst>
                                          <p:attrName>style.visibility</p:attrName>
                                        </p:attrNameLst>
                                      </p:cBhvr>
                                      <p:to>
                                        <p:strVal val="hidden"/>
                                      </p:to>
                                    </p:set>
                                  </p:childTnLst>
                                </p:cTn>
                              </p:par>
                              <p:par>
                                <p:cTn id="62" presetID="42" presetClass="path" presetSubtype="0" accel="50000" decel="50000" fill="hold" grpId="2" nodeType="withEffect">
                                  <p:stCondLst>
                                    <p:cond delay="0"/>
                                  </p:stCondLst>
                                  <p:childTnLst>
                                    <p:animMotion origin="layout" path="M -0.00104 -2.59259E-6 L -0.00208 -0.11319 " pathEditMode="relative" rAng="0" ptsTypes="AA">
                                      <p:cBhvr>
                                        <p:cTn id="63" dur="2000" fill="hold"/>
                                        <p:tgtEl>
                                          <p:spTgt spid="53"/>
                                        </p:tgtEl>
                                        <p:attrNameLst>
                                          <p:attrName>ppt_x</p:attrName>
                                          <p:attrName>ppt_y</p:attrName>
                                        </p:attrNameLst>
                                      </p:cBhvr>
                                      <p:rCtr x="-52" y="-5671"/>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48"/>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9"/>
                                        </p:tgtEl>
                                        <p:attrNameLst>
                                          <p:attrName>style.visibility</p:attrName>
                                        </p:attrNameLst>
                                      </p:cBhvr>
                                      <p:to>
                                        <p:strVal val="hidden"/>
                                      </p:to>
                                    </p:set>
                                  </p:childTnLst>
                                </p:cTn>
                              </p:par>
                              <p:par>
                                <p:cTn id="74" presetID="42" presetClass="path" presetSubtype="0" accel="50000" decel="50000" fill="hold" grpId="1" nodeType="withEffect">
                                  <p:stCondLst>
                                    <p:cond delay="0"/>
                                  </p:stCondLst>
                                  <p:childTnLst>
                                    <p:animMotion origin="layout" path="M 3.33333E-6 0.01852 L -0.00209 -0.15278 " pathEditMode="relative" rAng="0" ptsTypes="AA">
                                      <p:cBhvr>
                                        <p:cTn id="75" dur="2000" fill="hold"/>
                                        <p:tgtEl>
                                          <p:spTgt spid="57"/>
                                        </p:tgtEl>
                                        <p:attrNameLst>
                                          <p:attrName>ppt_x</p:attrName>
                                          <p:attrName>ppt_y</p:attrName>
                                        </p:attrNameLst>
                                      </p:cBhvr>
                                      <p:rCtr x="-104" y="-8565"/>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
                                        </p:tgtEl>
                                        <p:attrNameLst>
                                          <p:attrName>style.visibility</p:attrName>
                                        </p:attrNameLst>
                                      </p:cBhvr>
                                      <p:to>
                                        <p:strVal val="hidden"/>
                                      </p:to>
                                    </p:set>
                                  </p:childTnLst>
                                </p:cTn>
                              </p:par>
                              <p:par>
                                <p:cTn id="83" presetID="42" presetClass="path" presetSubtype="0" accel="50000" decel="50000" fill="hold" grpId="1" nodeType="withEffect">
                                  <p:stCondLst>
                                    <p:cond delay="0"/>
                                  </p:stCondLst>
                                  <p:childTnLst>
                                    <p:animMotion origin="layout" path="M -0.00208 0.0037 L -0.00104 -0.36574 " pathEditMode="relative" rAng="0" ptsTypes="AA">
                                      <p:cBhvr>
                                        <p:cTn id="84" dur="2000" fill="hold"/>
                                        <p:tgtEl>
                                          <p:spTgt spid="58"/>
                                        </p:tgtEl>
                                        <p:attrNameLst>
                                          <p:attrName>ppt_x</p:attrName>
                                          <p:attrName>ppt_y</p:attrName>
                                        </p:attrNameLst>
                                      </p:cBhvr>
                                      <p:rCtr x="52" y="-18472"/>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par>
                          <p:cTn id="102" fill="hold">
                            <p:stCondLst>
                              <p:cond delay="0"/>
                            </p:stCondLst>
                            <p:childTnLst>
                              <p:par>
                                <p:cTn id="103" presetID="3" presetClass="emph" presetSubtype="2" fill="hold" grpId="1" nodeType="afterEffect">
                                  <p:stCondLst>
                                    <p:cond delay="0"/>
                                  </p:stCondLst>
                                  <p:childTnLst>
                                    <p:animClr clrSpc="rgb" dir="cw">
                                      <p:cBhvr override="childStyle">
                                        <p:cTn id="104" dur="2000" fill="hold"/>
                                        <p:tgtEl>
                                          <p:spTgt spid="34"/>
                                        </p:tgtEl>
                                        <p:attrNameLst>
                                          <p:attrName>style.color</p:attrName>
                                        </p:attrNameLst>
                                      </p:cBhvr>
                                      <p:to>
                                        <a:srgbClr val="FB2328"/>
                                      </p:to>
                                    </p:animClr>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anim calcmode="lin" valueType="num">
                                      <p:cBhvr>
                                        <p:cTn id="109" dur="500" fill="hold"/>
                                        <p:tgtEl>
                                          <p:spTgt spid="2"/>
                                        </p:tgtEl>
                                        <p:attrNameLst>
                                          <p:attrName>ppt_w</p:attrName>
                                        </p:attrNameLst>
                                      </p:cBhvr>
                                      <p:tavLst>
                                        <p:tav tm="0">
                                          <p:val>
                                            <p:fltVal val="0"/>
                                          </p:val>
                                        </p:tav>
                                        <p:tav tm="100000">
                                          <p:val>
                                            <p:strVal val="#ppt_w"/>
                                          </p:val>
                                        </p:tav>
                                      </p:tavLst>
                                    </p:anim>
                                    <p:anim calcmode="lin" valueType="num">
                                      <p:cBhvr>
                                        <p:cTn id="110" dur="500" fill="hold"/>
                                        <p:tgtEl>
                                          <p:spTgt spid="2"/>
                                        </p:tgtEl>
                                        <p:attrNameLst>
                                          <p:attrName>ppt_h</p:attrName>
                                        </p:attrNameLst>
                                      </p:cBhvr>
                                      <p:tavLst>
                                        <p:tav tm="0">
                                          <p:val>
                                            <p:fltVal val="0"/>
                                          </p:val>
                                        </p:tav>
                                        <p:tav tm="100000">
                                          <p:val>
                                            <p:strVal val="#ppt_h"/>
                                          </p:val>
                                        </p:tav>
                                      </p:tavLst>
                                    </p:anim>
                                    <p:animEffect transition="in" filter="fade">
                                      <p:cBhvr>
                                        <p:cTn id="1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0" grpId="3" animBg="1"/>
      <p:bldP spid="21" grpId="0" animBg="1"/>
      <p:bldP spid="43" grpId="0"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2" grpId="0" animBg="1"/>
      <p:bldP spid="52" grpId="2" animBg="1"/>
      <p:bldP spid="52" grpId="3" animBg="1"/>
      <p:bldP spid="53" grpId="1" animBg="1"/>
      <p:bldP spid="53" grpId="2" animBg="1"/>
      <p:bldP spid="57" grpId="0" animBg="1"/>
      <p:bldP spid="57" grpId="1" animBg="1"/>
      <p:bldP spid="58" grpId="0" animBg="1"/>
      <p:bldP spid="58" grpId="1" animBg="1"/>
      <p:bldP spid="59" grpId="0"/>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453" y="103210"/>
            <a:ext cx="2860913" cy="2860913"/>
          </a:xfrm>
          <a:prstGeom prst="rect">
            <a:avLst/>
          </a:prstGeom>
        </p:spPr>
      </p:pic>
      <p:sp>
        <p:nvSpPr>
          <p:cNvPr id="27" name="Rectangle 26"/>
          <p:cNvSpPr/>
          <p:nvPr/>
        </p:nvSpPr>
        <p:spPr>
          <a:xfrm>
            <a:off x="805219" y="3199192"/>
            <a:ext cx="11210210" cy="2862322"/>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Cho bàn cờ kích thước 3 x 3, trên bàn cờ có 8 quân cờ đánh số từ 1 đến </a:t>
            </a:r>
            <a:r>
              <a:rPr lang="vi-VN" sz="2400" dirty="0" smtClean="0">
                <a:cs typeface="Arial" panose="020B0604020202020204" pitchFamily="34" charset="0"/>
              </a:rPr>
              <a:t>8</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Trên </a:t>
            </a:r>
            <a:r>
              <a:rPr lang="vi-VN" sz="2400" dirty="0">
                <a:cs typeface="Arial" panose="020B0604020202020204" pitchFamily="34" charset="0"/>
              </a:rPr>
              <a:t>bàn cờ có một ô trống. Chúng ta có thể chuyển một quân cờ có chung cạnh với </a:t>
            </a:r>
            <a:r>
              <a:rPr lang="vi-VN" sz="2400" dirty="0" smtClean="0">
                <a:cs typeface="Arial" panose="020B0604020202020204" pitchFamily="34" charset="0"/>
              </a:rPr>
              <a:t>ô</a:t>
            </a:r>
            <a:r>
              <a:rPr lang="en-US" sz="2400" dirty="0" smtClean="0">
                <a:cs typeface="Arial" panose="020B0604020202020204" pitchFamily="34" charset="0"/>
              </a:rPr>
              <a:t> </a:t>
            </a:r>
            <a:r>
              <a:rPr lang="vi-VN" sz="2400" dirty="0" smtClean="0">
                <a:cs typeface="Arial" panose="020B0604020202020204" pitchFamily="34" charset="0"/>
              </a:rPr>
              <a:t>trống </a:t>
            </a:r>
            <a:r>
              <a:rPr lang="vi-VN" sz="2400" dirty="0">
                <a:cs typeface="Arial" panose="020B0604020202020204" pitchFamily="34" charset="0"/>
              </a:rPr>
              <a:t>sang ô trống. Hãy tìm dãy các phép chuyển để từ trạng thái ban đầu về trạng </a:t>
            </a:r>
            <a:r>
              <a:rPr lang="vi-VN" sz="2400" dirty="0" smtClean="0">
                <a:cs typeface="Arial" panose="020B0604020202020204" pitchFamily="34" charset="0"/>
              </a:rPr>
              <a:t>thái</a:t>
            </a:r>
            <a:r>
              <a:rPr lang="en-US" sz="2400" dirty="0" smtClean="0">
                <a:cs typeface="Arial" panose="020B0604020202020204" pitchFamily="34" charset="0"/>
              </a:rPr>
              <a:t> </a:t>
            </a:r>
            <a:r>
              <a:rPr lang="vi-VN" sz="2400" dirty="0" smtClean="0">
                <a:cs typeface="Arial" panose="020B0604020202020204" pitchFamily="34" charset="0"/>
              </a:rPr>
              <a:t>mà </a:t>
            </a:r>
            <a:r>
              <a:rPr lang="vi-VN" sz="2400" dirty="0">
                <a:cs typeface="Arial" panose="020B0604020202020204" pitchFamily="34" charset="0"/>
              </a:rPr>
              <a:t>các quan cờ được xếp theo trật tự như Trạng thái đích của hình trên.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929" y="106623"/>
            <a:ext cx="2857500" cy="2857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773" y="103210"/>
            <a:ext cx="2865749" cy="28657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86045" y="116858"/>
            <a:ext cx="2794000" cy="2803763"/>
          </a:xfrm>
          <a:prstGeom prst="rect">
            <a:avLst/>
          </a:prstGeom>
        </p:spPr>
      </p:pic>
    </p:spTree>
    <p:extLst>
      <p:ext uri="{BB962C8B-B14F-4D97-AF65-F5344CB8AC3E}">
        <p14:creationId xmlns:p14="http://schemas.microsoft.com/office/powerpoint/2010/main" val="4249758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463174" y="1640571"/>
            <a:ext cx="11728826" cy="5078313"/>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smtClean="0">
                <a:cs typeface="Arial" panose="020B0604020202020204" pitchFamily="34" charset="0"/>
              </a:rPr>
              <a:t>Biểu </a:t>
            </a:r>
            <a:r>
              <a:rPr lang="vi-VN" sz="2400" dirty="0">
                <a:cs typeface="Arial" panose="020B0604020202020204" pitchFamily="34" charset="0"/>
              </a:rPr>
              <a:t>diễn trạng thái: mảng 2 chiều kích thước 3x3, phần tử của mảng lưu số hiệu </a:t>
            </a:r>
            <a:r>
              <a:rPr lang="vi-VN" sz="2400" dirty="0" smtClean="0">
                <a:cs typeface="Arial" panose="020B0604020202020204" pitchFamily="34" charset="0"/>
              </a:rPr>
              <a:t>quân</a:t>
            </a:r>
            <a:r>
              <a:rPr lang="en-US" sz="2400" dirty="0" smtClean="0">
                <a:cs typeface="Arial" panose="020B0604020202020204" pitchFamily="34" charset="0"/>
              </a:rPr>
              <a:t> </a:t>
            </a:r>
            <a:r>
              <a:rPr lang="vi-VN" sz="2400" dirty="0" smtClean="0">
                <a:cs typeface="Arial" panose="020B0604020202020204" pitchFamily="34" charset="0"/>
              </a:rPr>
              <a:t>cờ </a:t>
            </a:r>
            <a:r>
              <a:rPr lang="vi-VN" sz="2400" dirty="0">
                <a:cs typeface="Arial" panose="020B0604020202020204" pitchFamily="34" charset="0"/>
              </a:rPr>
              <a:t>(từ 0 đến 9, 0 là vị trí trống). Cũng có thể biểu diễn trạng thái bàn cờ bằng </a:t>
            </a:r>
            <a:r>
              <a:rPr lang="vi-VN" sz="2400" dirty="0" smtClean="0">
                <a:cs typeface="Arial" panose="020B0604020202020204" pitchFamily="34" charset="0"/>
              </a:rPr>
              <a:t>mảng</a:t>
            </a:r>
            <a:r>
              <a:rPr lang="en-US" sz="2400" dirty="0" smtClean="0">
                <a:cs typeface="Arial" panose="020B0604020202020204" pitchFamily="34" charset="0"/>
              </a:rPr>
              <a:t> </a:t>
            </a:r>
            <a:r>
              <a:rPr lang="vi-VN" sz="2400" dirty="0" smtClean="0">
                <a:cs typeface="Arial" panose="020B0604020202020204" pitchFamily="34" charset="0"/>
              </a:rPr>
              <a:t>một </a:t>
            </a:r>
            <a:r>
              <a:rPr lang="vi-VN" sz="2400" dirty="0">
                <a:cs typeface="Arial" panose="020B0604020202020204" pitchFamily="34" charset="0"/>
              </a:rPr>
              <a:t>chiều gồm 9 phần tử: ba phần tử đầu tiên biểu diễn các ô thuộc dòng đầu tiên </a:t>
            </a:r>
            <a:r>
              <a:rPr lang="vi-VN" sz="2400" dirty="0" smtClean="0">
                <a:cs typeface="Arial" panose="020B0604020202020204" pitchFamily="34" charset="0"/>
              </a:rPr>
              <a:t>của</a:t>
            </a:r>
            <a:r>
              <a:rPr lang="en-US" sz="2400" dirty="0" smtClean="0">
                <a:cs typeface="Arial" panose="020B0604020202020204" pitchFamily="34" charset="0"/>
              </a:rPr>
              <a:t> </a:t>
            </a:r>
            <a:r>
              <a:rPr lang="vi-VN" sz="2400" dirty="0" smtClean="0">
                <a:cs typeface="Arial" panose="020B0604020202020204" pitchFamily="34" charset="0"/>
              </a:rPr>
              <a:t>bàn </a:t>
            </a:r>
            <a:r>
              <a:rPr lang="vi-VN" sz="2400" dirty="0">
                <a:cs typeface="Arial" panose="020B0604020202020204" pitchFamily="34" charset="0"/>
              </a:rPr>
              <a:t>cờ, ba phần tử tiếp biểu diễn các quân cờ thuộc dòng thứ hai, ba phần tử </a:t>
            </a:r>
            <a:r>
              <a:rPr lang="vi-VN" sz="2400" dirty="0" smtClean="0">
                <a:cs typeface="Arial" panose="020B0604020202020204" pitchFamily="34" charset="0"/>
              </a:rPr>
              <a:t>cuối</a:t>
            </a:r>
            <a:r>
              <a:rPr lang="en-US" sz="2400" dirty="0" smtClean="0">
                <a:cs typeface="Arial" panose="020B0604020202020204" pitchFamily="34" charset="0"/>
              </a:rPr>
              <a:t> </a:t>
            </a:r>
            <a:r>
              <a:rPr lang="vi-VN" sz="2400" dirty="0" smtClean="0">
                <a:cs typeface="Arial" panose="020B0604020202020204" pitchFamily="34" charset="0"/>
              </a:rPr>
              <a:t>cùng </a:t>
            </a:r>
            <a:r>
              <a:rPr lang="vi-VN" sz="2400" dirty="0">
                <a:cs typeface="Arial" panose="020B0604020202020204" pitchFamily="34" charset="0"/>
              </a:rPr>
              <a:t>biểu diễn các quân cờ thuộc dòng cuối cùng</a:t>
            </a:r>
            <a:r>
              <a:rPr lang="vi-VN" sz="2400" dirty="0" smtClean="0">
                <a:cs typeface="Arial" panose="020B0604020202020204" pitchFamily="34" charset="0"/>
              </a:rPr>
              <a:t>.</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(hình vẽ trên)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(hình vẽ trên</a:t>
            </a:r>
            <a:r>
              <a:rPr lang="vi-VN" sz="2400" dirty="0" smtClean="0">
                <a:cs typeface="Arial" panose="020B0604020202020204" pitchFamily="34" charset="0"/>
              </a:rPr>
              <a:t>)</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đổi chỗ ô có số hiệu 0 với một trong các ô có cùng </a:t>
            </a:r>
            <a:r>
              <a:rPr lang="vi-VN" sz="2400" dirty="0" smtClean="0">
                <a:cs typeface="Arial" panose="020B0604020202020204" pitchFamily="34" charset="0"/>
              </a:rPr>
              <a:t>cạnh.</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có chi phí 1.</a:t>
            </a:r>
          </a:p>
        </p:txBody>
      </p:sp>
      <p:sp>
        <p:nvSpPr>
          <p:cNvPr id="2" name="Rectangle 1"/>
          <p:cNvSpPr/>
          <p:nvPr/>
        </p:nvSpPr>
        <p:spPr>
          <a:xfrm>
            <a:off x="409434" y="319670"/>
            <a:ext cx="9949218" cy="1200329"/>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Bài toán di chuyển 8 số trên bàn cờ có thể phát biểu dưới dạng 5 thành phần như sau:</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481" y="106623"/>
            <a:ext cx="1533948" cy="1533948"/>
          </a:xfrm>
          <a:prstGeom prst="rect">
            <a:avLst/>
          </a:prstGeom>
        </p:spPr>
      </p:pic>
    </p:spTree>
    <p:extLst>
      <p:ext uri="{BB962C8B-B14F-4D97-AF65-F5344CB8AC3E}">
        <p14:creationId xmlns:p14="http://schemas.microsoft.com/office/powerpoint/2010/main" val="3472978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 name="Group 4"/>
          <p:cNvGrpSpPr/>
          <p:nvPr/>
        </p:nvGrpSpPr>
        <p:grpSpPr>
          <a:xfrm>
            <a:off x="154774" y="3702613"/>
            <a:ext cx="2736000" cy="2736000"/>
            <a:chOff x="3171397" y="116858"/>
            <a:chExt cx="2736000" cy="2736000"/>
          </a:xfrm>
        </p:grpSpPr>
        <p:sp>
          <p:nvSpPr>
            <p:cNvPr id="6" name="Rectangle 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7" name="Rectangle 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9" name="Rectangle 8"/>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0" name="Rectangle 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 name="Rectangle 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 name="Rectangle 11"/>
            <p:cNvSpPr/>
            <p:nvPr/>
          </p:nvSpPr>
          <p:spPr>
            <a:xfrm>
              <a:off x="4103876"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 name="Rectangle 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 name="Rectangle 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5" name="Rectangle 14"/>
            <p:cNvSpPr/>
            <p:nvPr/>
          </p:nvSpPr>
          <p:spPr>
            <a:xfrm>
              <a:off x="4103876" y="1967690"/>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6" name="Rectangle 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95" name="Group 94"/>
          <p:cNvGrpSpPr/>
          <p:nvPr/>
        </p:nvGrpSpPr>
        <p:grpSpPr>
          <a:xfrm>
            <a:off x="102734" y="413385"/>
            <a:ext cx="2736000" cy="2736000"/>
            <a:chOff x="3171397" y="116858"/>
            <a:chExt cx="2736000" cy="2736000"/>
          </a:xfrm>
        </p:grpSpPr>
        <p:sp>
          <p:nvSpPr>
            <p:cNvPr id="96" name="Rectangle 9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97" name="Rectangle 9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98" name="Rectangle 97"/>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99" name="Rectangle 98"/>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00" name="Rectangle 99"/>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01" name="Rectangle 100"/>
            <p:cNvSpPr/>
            <p:nvPr/>
          </p:nvSpPr>
          <p:spPr>
            <a:xfrm>
              <a:off x="4103876" y="1062746"/>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02" name="Rectangle 101"/>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03" name="Rectangle 102"/>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04" name="Rectangle 103"/>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05" name="Rectangle 104"/>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06" name="Group 105"/>
          <p:cNvGrpSpPr/>
          <p:nvPr/>
        </p:nvGrpSpPr>
        <p:grpSpPr>
          <a:xfrm>
            <a:off x="3246416" y="403690"/>
            <a:ext cx="2736000" cy="2736000"/>
            <a:chOff x="3171397" y="116858"/>
            <a:chExt cx="2736000" cy="2736000"/>
          </a:xfrm>
        </p:grpSpPr>
        <p:sp>
          <p:nvSpPr>
            <p:cNvPr id="107" name="Rectangle 106"/>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08" name="Rectangle 107"/>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109" name="Rectangle 108"/>
            <p:cNvSpPr/>
            <p:nvPr/>
          </p:nvSpPr>
          <p:spPr>
            <a:xfrm>
              <a:off x="4103876"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10" name="Rectangle 10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1" name="Rectangle 1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12" name="Rectangle 111"/>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13" name="Rectangle 1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14" name="Rectangle 1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15" name="Rectangle 114"/>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16" name="Rectangle 1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17" name="Group 116"/>
          <p:cNvGrpSpPr/>
          <p:nvPr/>
        </p:nvGrpSpPr>
        <p:grpSpPr>
          <a:xfrm>
            <a:off x="6437409" y="413385"/>
            <a:ext cx="2736000" cy="2736000"/>
            <a:chOff x="3171397" y="116858"/>
            <a:chExt cx="2736000" cy="2736000"/>
          </a:xfrm>
        </p:grpSpPr>
        <p:sp>
          <p:nvSpPr>
            <p:cNvPr id="118" name="Rectangle 117"/>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19" name="Rectangle 118"/>
            <p:cNvSpPr/>
            <p:nvPr/>
          </p:nvSpPr>
          <p:spPr>
            <a:xfrm>
              <a:off x="3212341"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20" name="Rectangle 119"/>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21" name="Rectangle 120"/>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22" name="Rectangle 121"/>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3" name="Rectangle 122"/>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24" name="Rectangle 123"/>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25" name="Rectangle 124"/>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26" name="Rectangle 125"/>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27" name="Rectangle 126"/>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28" name="Group 127"/>
          <p:cNvGrpSpPr/>
          <p:nvPr/>
        </p:nvGrpSpPr>
        <p:grpSpPr>
          <a:xfrm>
            <a:off x="6471986" y="3702613"/>
            <a:ext cx="2736000" cy="2736000"/>
            <a:chOff x="3171397" y="116858"/>
            <a:chExt cx="2736000" cy="2736000"/>
          </a:xfrm>
        </p:grpSpPr>
        <p:sp>
          <p:nvSpPr>
            <p:cNvPr id="129" name="Rectangle 128"/>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30" name="Rectangle 129"/>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31" name="Rectangle 130"/>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32" name="Rectangle 131"/>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33" name="Rectangle 132"/>
            <p:cNvSpPr/>
            <p:nvPr/>
          </p:nvSpPr>
          <p:spPr>
            <a:xfrm>
              <a:off x="3212341"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34" name="Rectangle 133"/>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35" name="Rectangle 134"/>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36" name="Rectangle 135"/>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37" name="Rectangle 136"/>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8" name="Rectangle 137"/>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39" name="Group 138"/>
          <p:cNvGrpSpPr/>
          <p:nvPr/>
        </p:nvGrpSpPr>
        <p:grpSpPr>
          <a:xfrm>
            <a:off x="3287360" y="3692725"/>
            <a:ext cx="2736000" cy="2736000"/>
            <a:chOff x="3171397" y="116858"/>
            <a:chExt cx="2736000" cy="2736000"/>
          </a:xfrm>
        </p:grpSpPr>
        <p:sp>
          <p:nvSpPr>
            <p:cNvPr id="140" name="Rectangle 139"/>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41" name="Rectangle 140"/>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42" name="Rectangle 141"/>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43" name="Rectangle 142"/>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44" name="Rectangle 143"/>
            <p:cNvSpPr/>
            <p:nvPr/>
          </p:nvSpPr>
          <p:spPr>
            <a:xfrm>
              <a:off x="3212341" y="1062746"/>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45" name="Rectangle 144"/>
            <p:cNvSpPr/>
            <p:nvPr/>
          </p:nvSpPr>
          <p:spPr>
            <a:xfrm>
              <a:off x="4103876"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46" name="Rectangle 145"/>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7" name="Rectangle 146"/>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48" name="Rectangle 147"/>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49" name="Rectangle 148"/>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sp>
        <p:nvSpPr>
          <p:cNvPr id="150" name="Rectangle 149"/>
          <p:cNvSpPr/>
          <p:nvPr/>
        </p:nvSpPr>
        <p:spPr>
          <a:xfrm>
            <a:off x="9330818" y="403690"/>
            <a:ext cx="2610973" cy="6278642"/>
          </a:xfrm>
          <a:prstGeom prst="rect">
            <a:avLst/>
          </a:prstGeom>
        </p:spPr>
        <p:txBody>
          <a:bodyPr wrap="square">
            <a:spAutoFit/>
          </a:bodyPr>
          <a:lstStyle/>
          <a:p>
            <a:pPr>
              <a:lnSpc>
                <a:spcPct val="150000"/>
              </a:lnSpc>
            </a:pPr>
            <a:r>
              <a:rPr lang="en-US" sz="2400" dirty="0" err="1" smtClean="0">
                <a:cs typeface="Arial" panose="020B0604020202020204" pitchFamily="34" charset="0"/>
              </a:rPr>
              <a:t>Một</a:t>
            </a:r>
            <a:r>
              <a:rPr lang="en-US" sz="2400" dirty="0" smtClean="0">
                <a:cs typeface="Arial" panose="020B0604020202020204" pitchFamily="34" charset="0"/>
              </a:rPr>
              <a:t> </a:t>
            </a:r>
            <a:r>
              <a:rPr lang="en-US" sz="2400" dirty="0" err="1">
                <a:cs typeface="Arial" panose="020B0604020202020204" pitchFamily="34" charset="0"/>
              </a:rPr>
              <a:t>lời</a:t>
            </a:r>
            <a:r>
              <a:rPr lang="en-US" sz="2400" dirty="0">
                <a:cs typeface="Arial" panose="020B0604020202020204" pitchFamily="34" charset="0"/>
              </a:rPr>
              <a:t>  </a:t>
            </a:r>
            <a:r>
              <a:rPr lang="en-US" sz="2400" dirty="0" err="1">
                <a:cs typeface="Arial" panose="020B0604020202020204" pitchFamily="34" charset="0"/>
              </a:rPr>
              <a:t>giải</a:t>
            </a:r>
            <a:r>
              <a:rPr lang="en-US" sz="2400" dirty="0">
                <a:cs typeface="Arial" panose="020B0604020202020204" pitchFamily="34" charset="0"/>
              </a:rPr>
              <a:t> </a:t>
            </a:r>
            <a:r>
              <a:rPr lang="en-US" sz="2400" dirty="0" err="1">
                <a:cs typeface="Arial" panose="020B0604020202020204" pitchFamily="34" charset="0"/>
              </a:rPr>
              <a:t>của</a:t>
            </a:r>
            <a:r>
              <a:rPr lang="en-US" sz="2400" dirty="0">
                <a:cs typeface="Arial" panose="020B0604020202020204" pitchFamily="34" charset="0"/>
              </a:rPr>
              <a:t> </a:t>
            </a: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là</a:t>
            </a:r>
            <a:r>
              <a:rPr lang="en-US" sz="2400" dirty="0">
                <a:cs typeface="Arial" panose="020B0604020202020204" pitchFamily="34" charset="0"/>
              </a:rPr>
              <a:t>: </a:t>
            </a:r>
            <a:endParaRPr lang="en-US" sz="2400" dirty="0" smtClean="0">
              <a:cs typeface="Arial" panose="020B0604020202020204" pitchFamily="34" charset="0"/>
            </a:endParaRP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solidFill>
                  <a:srgbClr val="FF000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B05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2060"/>
                </a:solidFill>
                <a:cs typeface="Arial" panose="020B0604020202020204" pitchFamily="34" charset="0"/>
                <a:sym typeface="Wingdings" panose="05000000000000000000" pitchFamily="2" charset="2"/>
              </a:rPr>
              <a:t></a:t>
            </a:r>
            <a:endParaRPr lang="en-US" sz="4400" dirty="0" smtClean="0">
              <a:solidFill>
                <a:srgbClr val="002060"/>
              </a:solidFill>
              <a:cs typeface="Arial" panose="020B0604020202020204" pitchFamily="34" charset="0"/>
            </a:endParaRPr>
          </a:p>
        </p:txBody>
      </p:sp>
    </p:spTree>
    <p:extLst>
      <p:ext uri="{BB962C8B-B14F-4D97-AF65-F5344CB8AC3E}">
        <p14:creationId xmlns:p14="http://schemas.microsoft.com/office/powerpoint/2010/main" val="29485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0">
                                            <p:txEl>
                                              <p:pRg st="1" end="1"/>
                                            </p:txEl>
                                          </p:spTgt>
                                        </p:tgtEl>
                                        <p:attrNameLst>
                                          <p:attrName>style.visibility</p:attrName>
                                        </p:attrNameLst>
                                      </p:cBhvr>
                                      <p:to>
                                        <p:strVal val="visible"/>
                                      </p:to>
                                    </p:set>
                                    <p:anim calcmode="lin" valueType="num">
                                      <p:cBhvr>
                                        <p:cTn id="11" dur="500" fill="hold"/>
                                        <p:tgtEl>
                                          <p:spTgt spid="150">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50">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15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0">
                                            <p:txEl>
                                              <p:pRg st="3" end="3"/>
                                            </p:txEl>
                                          </p:spTgt>
                                        </p:tgtEl>
                                        <p:attrNameLst>
                                          <p:attrName>style.visibility</p:attrName>
                                        </p:attrNameLst>
                                      </p:cBhvr>
                                      <p:to>
                                        <p:strVal val="visible"/>
                                      </p:to>
                                    </p:set>
                                    <p:anim calcmode="lin" valueType="num">
                                      <p:cBhvr additive="base">
                                        <p:cTn id="30" dur="500" fill="hold"/>
                                        <p:tgtEl>
                                          <p:spTgt spid="15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0">
                                            <p:txEl>
                                              <p:pRg st="4" end="4"/>
                                            </p:txEl>
                                          </p:spTgt>
                                        </p:tgtEl>
                                        <p:attrNameLst>
                                          <p:attrName>style.visibility</p:attrName>
                                        </p:attrNameLst>
                                      </p:cBhvr>
                                      <p:to>
                                        <p:strVal val="visible"/>
                                      </p:to>
                                    </p:set>
                                    <p:anim calcmode="lin" valueType="num">
                                      <p:cBhvr additive="base">
                                        <p:cTn id="40" dur="500" fill="hold"/>
                                        <p:tgtEl>
                                          <p:spTgt spid="150">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0">
                                            <p:txEl>
                                              <p:pRg st="5" end="5"/>
                                            </p:txEl>
                                          </p:spTgt>
                                        </p:tgtEl>
                                        <p:attrNameLst>
                                          <p:attrName>style.visibility</p:attrName>
                                        </p:attrNameLst>
                                      </p:cBhvr>
                                      <p:to>
                                        <p:strVal val="visible"/>
                                      </p:to>
                                    </p:set>
                                    <p:anim calcmode="lin" valueType="num">
                                      <p:cBhvr additive="base">
                                        <p:cTn id="50" dur="500" fill="hold"/>
                                        <p:tgtEl>
                                          <p:spTgt spid="150">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5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6455392" y="114510"/>
            <a:ext cx="5469986" cy="2862322"/>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Một </a:t>
            </a:r>
            <a:r>
              <a:rPr lang="vi-VN" sz="2400" dirty="0" smtClean="0">
                <a:latin typeface="Arial (Body)"/>
                <a:cs typeface="Arial" panose="020B0604020202020204" pitchFamily="34" charset="0"/>
              </a:rPr>
              <a:t>robot đi </a:t>
            </a:r>
            <a:r>
              <a:rPr lang="vi-VN" sz="2400" dirty="0">
                <a:latin typeface="Arial (Body)"/>
                <a:cs typeface="Arial" panose="020B0604020202020204" pitchFamily="34" charset="0"/>
              </a:rPr>
              <a:t>từ </a:t>
            </a:r>
            <a:r>
              <a:rPr lang="vi-VN" sz="2400" dirty="0" smtClean="0">
                <a:latin typeface="Arial (Body)"/>
                <a:cs typeface="Arial" panose="020B0604020202020204" pitchFamily="34" charset="0"/>
              </a:rPr>
              <a:t>A đến</a:t>
            </a:r>
            <a:r>
              <a:rPr lang="en-US" sz="2400" dirty="0" smtClean="0">
                <a:latin typeface="Arial (Body)"/>
                <a:cs typeface="Arial" panose="020B0604020202020204" pitchFamily="34" charset="0"/>
              </a:rPr>
              <a:t> C</a:t>
            </a:r>
            <a:r>
              <a:rPr lang="vi-VN" sz="2400" dirty="0" smtClean="0">
                <a:latin typeface="Arial (Body)"/>
                <a:cs typeface="Arial" panose="020B0604020202020204" pitchFamily="34" charset="0"/>
              </a:rPr>
              <a:t>. </a:t>
            </a:r>
            <a:r>
              <a:rPr lang="vi-VN" sz="2400" dirty="0">
                <a:latin typeface="Arial (Body)"/>
                <a:cs typeface="Arial" panose="020B0604020202020204" pitchFamily="34" charset="0"/>
              </a:rPr>
              <a:t>Biết rằng </a:t>
            </a:r>
            <a:r>
              <a:rPr lang="vi-VN" sz="2400" dirty="0" smtClean="0">
                <a:latin typeface="Arial (Body)"/>
                <a:cs typeface="Arial" panose="020B0604020202020204" pitchFamily="34" charset="0"/>
              </a:rPr>
              <a:t>robot </a:t>
            </a:r>
            <a:r>
              <a:rPr lang="vi-VN" sz="2400" dirty="0">
                <a:latin typeface="Arial (Body)"/>
                <a:cs typeface="Arial" panose="020B0604020202020204" pitchFamily="34" charset="0"/>
              </a:rPr>
              <a:t>này không có bản đồ đầy đủ như </a:t>
            </a:r>
            <a:r>
              <a:rPr lang="vi-VN" sz="2400" dirty="0" smtClean="0">
                <a:latin typeface="Arial (Body)"/>
                <a:cs typeface="Arial" panose="020B0604020202020204" pitchFamily="34" charset="0"/>
              </a:rPr>
              <a:t>trên, </a:t>
            </a:r>
            <a:r>
              <a:rPr lang="vi-VN" sz="2400" dirty="0">
                <a:latin typeface="Arial (Body)"/>
                <a:cs typeface="Arial" panose="020B0604020202020204" pitchFamily="34" charset="0"/>
              </a:rPr>
              <a:t>nhưng khi nó đến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mới</a:t>
            </a:r>
            <a:r>
              <a:rPr lang="vi-VN" sz="2400" dirty="0">
                <a:latin typeface="Arial (Body)"/>
                <a:cs typeface="Arial" panose="020B0604020202020204" pitchFamily="34" charset="0"/>
              </a:rPr>
              <a:t>, nó có bộ cảm biến đọc được </a:t>
            </a:r>
            <a:r>
              <a:rPr lang="en-US" sz="2400" dirty="0" smtClean="0">
                <a:latin typeface="Arial (Body)"/>
                <a:cs typeface="Arial" panose="020B0604020202020204" pitchFamily="34" charset="0"/>
              </a:rPr>
              <a:t>c</a:t>
            </a:r>
            <a:r>
              <a:rPr lang="vi-VN" sz="2400" dirty="0" smtClean="0">
                <a:latin typeface="Arial (Body)"/>
                <a:cs typeface="Arial" panose="020B0604020202020204" pitchFamily="34" charset="0"/>
              </a:rPr>
              <a:t>hỉ </a:t>
            </a:r>
            <a:r>
              <a:rPr lang="vi-VN" sz="2400" dirty="0">
                <a:latin typeface="Arial (Body)"/>
                <a:cs typeface="Arial" panose="020B0604020202020204" pitchFamily="34" charset="0"/>
              </a:rPr>
              <a:t>đường </a:t>
            </a:r>
            <a:r>
              <a:rPr lang="en-US" sz="2400" dirty="0" err="1" smtClean="0">
                <a:latin typeface="Arial (Body)"/>
                <a:cs typeface="Arial" panose="020B0604020202020204" pitchFamily="34" charset="0"/>
              </a:rPr>
              <a:t>và</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khoảng</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cách</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đến </a:t>
            </a:r>
            <a:r>
              <a:rPr lang="vi-VN" sz="2400" dirty="0">
                <a:latin typeface="Arial (Body)"/>
                <a:cs typeface="Arial" panose="020B0604020202020204" pitchFamily="34" charset="0"/>
              </a:rPr>
              <a:t>các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l</a:t>
            </a:r>
            <a:r>
              <a:rPr lang="vi-VN" sz="2400" dirty="0" smtClean="0">
                <a:latin typeface="Arial (Body)"/>
                <a:cs typeface="Arial" panose="020B0604020202020204" pitchFamily="34" charset="0"/>
              </a:rPr>
              <a:t>ân cận</a:t>
            </a:r>
            <a:r>
              <a:rPr lang="en-US" sz="2400" dirty="0">
                <a:latin typeface="Arial (Body)"/>
                <a:cs typeface="Arial" panose="020B0604020202020204" pitchFamily="34" charset="0"/>
              </a:rPr>
              <a:t>.</a:t>
            </a:r>
            <a:endParaRPr lang="vi-VN" sz="2400" dirty="0">
              <a:latin typeface="Arial (Body)"/>
              <a:cs typeface="Arial" panose="020B0604020202020204" pitchFamily="34" charset="0"/>
            </a:endParaRPr>
          </a:p>
        </p:txBody>
      </p:sp>
      <p:pic>
        <p:nvPicPr>
          <p:cNvPr id="3" name="Picture 2"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477" y="59918"/>
            <a:ext cx="4210638" cy="2227575"/>
          </a:xfrm>
          <a:prstGeom prst="rect">
            <a:avLst/>
          </a:prstGeom>
        </p:spPr>
      </p:pic>
      <p:pic>
        <p:nvPicPr>
          <p:cNvPr id="6" name="Picture 5"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78421" y="114510"/>
            <a:ext cx="2442952" cy="1770373"/>
          </a:xfrm>
          <a:prstGeom prst="rect">
            <a:avLst/>
          </a:prstGeom>
        </p:spPr>
      </p:pic>
      <p:sp>
        <p:nvSpPr>
          <p:cNvPr id="9" name="Rectangle 8"/>
          <p:cNvSpPr/>
          <p:nvPr/>
        </p:nvSpPr>
        <p:spPr>
          <a:xfrm>
            <a:off x="273940" y="3704365"/>
            <a:ext cx="8733582" cy="2862322"/>
          </a:xfrm>
          <a:prstGeom prst="rect">
            <a:avLst/>
          </a:prstGeom>
        </p:spPr>
        <p:txBody>
          <a:bodyPr wrap="square">
            <a:spAutoFit/>
          </a:bodyPr>
          <a:lstStyle/>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vị</a:t>
            </a:r>
            <a:r>
              <a:rPr lang="en-US" sz="2400" dirty="0">
                <a:latin typeface="Arial (Body)"/>
              </a:rPr>
              <a:t> </a:t>
            </a:r>
            <a:r>
              <a:rPr lang="en-US" sz="2400" dirty="0" err="1">
                <a:latin typeface="Arial (Body)"/>
              </a:rPr>
              <a:t>trí</a:t>
            </a:r>
            <a:r>
              <a:rPr lang="en-US" sz="2400" dirty="0">
                <a:latin typeface="Arial (Body)"/>
              </a:rPr>
              <a:t> </a:t>
            </a:r>
            <a:r>
              <a:rPr lang="en-US" sz="2400" dirty="0" err="1">
                <a:latin typeface="Arial (Body)"/>
              </a:rPr>
              <a:t>của</a:t>
            </a:r>
            <a:r>
              <a:rPr lang="en-US" sz="2400" dirty="0">
                <a:latin typeface="Arial (Body)"/>
              </a:rPr>
              <a:t> </a:t>
            </a:r>
            <a:r>
              <a:rPr lang="en-US" sz="2400" dirty="0" smtClean="0">
                <a:latin typeface="Arial (Body)"/>
              </a:rPr>
              <a:t>robot </a:t>
            </a: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đầu</a:t>
            </a:r>
            <a:r>
              <a:rPr lang="en-US" sz="2400" dirty="0">
                <a:latin typeface="Arial (Body)"/>
              </a:rPr>
              <a:t>: </a:t>
            </a:r>
            <a:r>
              <a:rPr lang="en-US" sz="2400" dirty="0" smtClean="0">
                <a:latin typeface="Arial (Body)"/>
              </a:rPr>
              <a:t>A</a:t>
            </a:r>
            <a:endParaRPr lang="en-US" sz="2400" dirty="0">
              <a:latin typeface="Arial (Body)"/>
            </a:endParaRP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đích</a:t>
            </a:r>
            <a:r>
              <a:rPr lang="en-US" sz="2400" dirty="0">
                <a:latin typeface="Arial (Body)"/>
              </a:rPr>
              <a:t>: </a:t>
            </a:r>
            <a:r>
              <a:rPr lang="en-US" sz="2400" dirty="0" smtClean="0">
                <a:latin typeface="Arial (Body)"/>
              </a:rPr>
              <a:t>C</a:t>
            </a:r>
            <a:endParaRPr lang="en-US" sz="2400" dirty="0">
              <a:latin typeface="Arial (Body)"/>
            </a:endParaRPr>
          </a:p>
          <a:p>
            <a:pPr>
              <a:lnSpc>
                <a:spcPct val="150000"/>
              </a:lnSpc>
            </a:pPr>
            <a:r>
              <a:rPr lang="en-US" sz="2400" dirty="0" err="1" smtClean="0">
                <a:latin typeface="Arial (Body)"/>
              </a:rPr>
              <a:t>Phép</a:t>
            </a:r>
            <a:r>
              <a:rPr lang="en-US" sz="2400" dirty="0" smtClean="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r>
              <a:rPr lang="en-US" sz="2400" dirty="0" err="1">
                <a:latin typeface="Arial (Body)"/>
              </a:rPr>
              <a:t>từ</a:t>
            </a:r>
            <a:r>
              <a:rPr lang="en-US" sz="2400" dirty="0">
                <a:latin typeface="Arial (Body)"/>
              </a:rPr>
              <a:t> </a:t>
            </a:r>
            <a:r>
              <a:rPr lang="en-US" sz="2400" dirty="0" smtClean="0">
                <a:latin typeface="Arial (Body)"/>
              </a:rPr>
              <a:t> </a:t>
            </a:r>
            <a:r>
              <a:rPr lang="en-US" sz="2400" dirty="0" err="1" smtClean="0">
                <a:latin typeface="Arial (Body)"/>
              </a:rPr>
              <a:t>điểm</a:t>
            </a:r>
            <a:r>
              <a:rPr lang="en-US" sz="2400" dirty="0" smtClean="0">
                <a:latin typeface="Arial (Body)"/>
              </a:rPr>
              <a:t> </a:t>
            </a:r>
            <a:r>
              <a:rPr lang="en-US" sz="2400" dirty="0" err="1" smtClean="0">
                <a:latin typeface="Arial (Body)"/>
              </a:rPr>
              <a:t>bắt</a:t>
            </a:r>
            <a:r>
              <a:rPr lang="en-US" sz="2400" dirty="0" smtClean="0">
                <a:latin typeface="Arial (Body)"/>
              </a:rPr>
              <a:t> </a:t>
            </a:r>
            <a:r>
              <a:rPr lang="en-US" sz="2400" dirty="0" err="1" smtClean="0">
                <a:latin typeface="Arial (Body)"/>
              </a:rPr>
              <a:t>đâu</a:t>
            </a:r>
            <a:r>
              <a:rPr lang="en-US" sz="2400" dirty="0" smtClean="0">
                <a:latin typeface="Arial (Body)"/>
              </a:rPr>
              <a:t> </a:t>
            </a:r>
            <a:r>
              <a:rPr lang="en-US" sz="2400" dirty="0">
                <a:latin typeface="Arial (Body)"/>
              </a:rPr>
              <a:t>sang </a:t>
            </a:r>
            <a:r>
              <a:rPr lang="en-US" sz="2400" dirty="0" err="1" smtClean="0">
                <a:latin typeface="Arial (Body)"/>
              </a:rPr>
              <a:t>điểm</a:t>
            </a:r>
            <a:r>
              <a:rPr lang="en-US" sz="2400" dirty="0" smtClean="0">
                <a:latin typeface="Arial (Body)"/>
              </a:rPr>
              <a:t> </a:t>
            </a:r>
            <a:r>
              <a:rPr lang="en-US" sz="2400" dirty="0" err="1">
                <a:latin typeface="Arial (Body)"/>
              </a:rPr>
              <a:t>lân</a:t>
            </a:r>
            <a:r>
              <a:rPr lang="en-US" sz="2400" dirty="0">
                <a:latin typeface="Arial (Body)"/>
              </a:rPr>
              <a:t> </a:t>
            </a:r>
            <a:r>
              <a:rPr lang="en-US" sz="2400" dirty="0" err="1">
                <a:latin typeface="Arial (Body)"/>
              </a:rPr>
              <a:t>cận</a:t>
            </a:r>
            <a:endParaRPr lang="en-US" sz="2400" dirty="0">
              <a:latin typeface="Arial (Body)"/>
            </a:endParaRPr>
          </a:p>
          <a:p>
            <a:pPr>
              <a:lnSpc>
                <a:spcPct val="150000"/>
              </a:lnSpc>
            </a:pPr>
            <a:r>
              <a:rPr lang="en-US" sz="2400" dirty="0" smtClean="0">
                <a:latin typeface="Arial (Body)"/>
              </a:rPr>
              <a:t>Chi </a:t>
            </a:r>
            <a:r>
              <a:rPr lang="en-US" sz="2400" dirty="0" err="1">
                <a:latin typeface="Arial (Body)"/>
              </a:rPr>
              <a:t>phí</a:t>
            </a:r>
            <a:r>
              <a:rPr lang="en-US" sz="2400" dirty="0">
                <a:latin typeface="Arial (Body)"/>
              </a:rPr>
              <a:t>: </a:t>
            </a:r>
            <a:r>
              <a:rPr lang="en-US" sz="2400" dirty="0" err="1">
                <a:latin typeface="Arial (Body)"/>
              </a:rPr>
              <a:t>khoảng</a:t>
            </a:r>
            <a:r>
              <a:rPr lang="en-US" sz="2400" dirty="0">
                <a:latin typeface="Arial (Body)"/>
              </a:rPr>
              <a:t> </a:t>
            </a:r>
            <a:r>
              <a:rPr lang="en-US" sz="2400" dirty="0" err="1">
                <a:latin typeface="Arial (Body)"/>
              </a:rPr>
              <a:t>cách</a:t>
            </a:r>
            <a:r>
              <a:rPr lang="en-US" sz="2400" dirty="0">
                <a:latin typeface="Arial (Body)"/>
              </a:rPr>
              <a:t> </a:t>
            </a:r>
            <a:r>
              <a:rPr lang="en-US" sz="2400" dirty="0" err="1">
                <a:latin typeface="Arial (Body)"/>
              </a:rPr>
              <a:t>giữa</a:t>
            </a:r>
            <a:r>
              <a:rPr lang="en-US" sz="2400" dirty="0">
                <a:latin typeface="Arial (Body)"/>
              </a:rPr>
              <a:t> 2 </a:t>
            </a:r>
            <a:r>
              <a:rPr lang="en-US" sz="2400" dirty="0" err="1" smtClean="0">
                <a:latin typeface="Arial (Body)"/>
              </a:rPr>
              <a:t>điểm</a:t>
            </a:r>
            <a:r>
              <a:rPr lang="en-US" sz="2400" dirty="0" smtClean="0">
                <a:latin typeface="Arial (Body)"/>
              </a:rPr>
              <a:t> </a:t>
            </a:r>
            <a:r>
              <a:rPr lang="en-US" sz="2400" dirty="0" err="1" smtClean="0">
                <a:latin typeface="Arial (Body)"/>
              </a:rPr>
              <a:t>trong</a:t>
            </a:r>
            <a:r>
              <a:rPr lang="en-US" sz="2400" dirty="0" smtClean="0">
                <a:latin typeface="Arial (Body)"/>
              </a:rPr>
              <a:t> </a:t>
            </a:r>
            <a:r>
              <a:rPr lang="en-US" sz="2400" dirty="0" err="1">
                <a:latin typeface="Arial (Body)"/>
              </a:rPr>
              <a:t>phép</a:t>
            </a:r>
            <a:r>
              <a:rPr lang="en-US" sz="2400" dirty="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p>
        </p:txBody>
      </p:sp>
      <p:sp>
        <p:nvSpPr>
          <p:cNvPr id="5" name="Rectangle 4"/>
          <p:cNvSpPr/>
          <p:nvPr/>
        </p:nvSpPr>
        <p:spPr>
          <a:xfrm>
            <a:off x="0" y="3032219"/>
            <a:ext cx="1219199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tìm</a:t>
            </a:r>
            <a:r>
              <a:rPr lang="en-US" sz="2400" dirty="0">
                <a:cs typeface="Arial" panose="020B0604020202020204" pitchFamily="34" charset="0"/>
              </a:rPr>
              <a:t> </a:t>
            </a:r>
            <a:r>
              <a:rPr lang="en-US" sz="2400" dirty="0" err="1">
                <a:cs typeface="Arial" panose="020B0604020202020204" pitchFamily="34" charset="0"/>
              </a:rPr>
              <a:t>đường</a:t>
            </a:r>
            <a:r>
              <a:rPr lang="en-US" sz="2400" dirty="0">
                <a:cs typeface="Arial" panose="020B0604020202020204" pitchFamily="34" charset="0"/>
              </a:rPr>
              <a:t> </a:t>
            </a:r>
            <a:r>
              <a:rPr lang="en-US" sz="2400" dirty="0" err="1">
                <a:cs typeface="Arial" panose="020B0604020202020204" pitchFamily="34" charset="0"/>
              </a:rPr>
              <a:t>có</a:t>
            </a:r>
            <a:r>
              <a:rPr lang="en-US" sz="2400" dirty="0">
                <a:cs typeface="Arial" panose="020B0604020202020204" pitchFamily="34" charset="0"/>
              </a:rPr>
              <a:t> </a:t>
            </a:r>
            <a:r>
              <a:rPr lang="en-US" sz="2400" dirty="0" err="1">
                <a:cs typeface="Arial" panose="020B0604020202020204" pitchFamily="34" charset="0"/>
              </a:rPr>
              <a:t>thể</a:t>
            </a:r>
            <a:r>
              <a:rPr lang="en-US" sz="2400" dirty="0">
                <a:cs typeface="Arial" panose="020B0604020202020204" pitchFamily="34" charset="0"/>
              </a:rPr>
              <a:t> </a:t>
            </a:r>
            <a:r>
              <a:rPr lang="en-US" sz="2400" dirty="0" err="1">
                <a:cs typeface="Arial" panose="020B0604020202020204" pitchFamily="34" charset="0"/>
              </a:rPr>
              <a:t>phát</a:t>
            </a:r>
            <a:r>
              <a:rPr lang="en-US" sz="2400" dirty="0">
                <a:cs typeface="Arial" panose="020B0604020202020204" pitchFamily="34" charset="0"/>
              </a:rPr>
              <a:t> </a:t>
            </a:r>
            <a:r>
              <a:rPr lang="en-US" sz="2400" dirty="0" err="1">
                <a:cs typeface="Arial" panose="020B0604020202020204" pitchFamily="34" charset="0"/>
              </a:rPr>
              <a:t>biểu</a:t>
            </a:r>
            <a:r>
              <a:rPr lang="en-US" sz="2400" dirty="0">
                <a:cs typeface="Arial" panose="020B0604020202020204" pitchFamily="34" charset="0"/>
              </a:rPr>
              <a:t> </a:t>
            </a:r>
            <a:r>
              <a:rPr lang="en-US" sz="2400" dirty="0" err="1">
                <a:cs typeface="Arial" panose="020B0604020202020204" pitchFamily="34" charset="0"/>
              </a:rPr>
              <a:t>theo</a:t>
            </a:r>
            <a:r>
              <a:rPr lang="en-US" sz="2400" dirty="0">
                <a:cs typeface="Arial" panose="020B0604020202020204" pitchFamily="34" charset="0"/>
              </a:rPr>
              <a:t> 5 </a:t>
            </a:r>
            <a:r>
              <a:rPr lang="en-US" sz="2400" dirty="0" err="1">
                <a:cs typeface="Arial" panose="020B0604020202020204" pitchFamily="34" charset="0"/>
              </a:rPr>
              <a:t>thành</a:t>
            </a:r>
            <a:r>
              <a:rPr lang="en-US" sz="2400" dirty="0">
                <a:cs typeface="Arial" panose="020B0604020202020204" pitchFamily="34" charset="0"/>
              </a:rPr>
              <a:t> </a:t>
            </a:r>
            <a:r>
              <a:rPr lang="en-US" sz="2400" dirty="0" err="1">
                <a:cs typeface="Arial" panose="020B0604020202020204" pitchFamily="34" charset="0"/>
              </a:rPr>
              <a:t>phần</a:t>
            </a:r>
            <a:r>
              <a:rPr lang="en-US" sz="2400" dirty="0">
                <a:cs typeface="Arial" panose="020B0604020202020204" pitchFamily="34" charset="0"/>
              </a:rPr>
              <a:t> </a:t>
            </a:r>
            <a:r>
              <a:rPr lang="en-US" sz="2400" dirty="0" err="1">
                <a:cs typeface="Arial" panose="020B0604020202020204" pitchFamily="34" charset="0"/>
              </a:rPr>
              <a:t>như</a:t>
            </a:r>
            <a:r>
              <a:rPr lang="en-US" sz="2400" dirty="0">
                <a:cs typeface="Arial" panose="020B0604020202020204" pitchFamily="34" charset="0"/>
              </a:rPr>
              <a:t> </a:t>
            </a:r>
            <a:r>
              <a:rPr lang="en-US" sz="2400" dirty="0" err="1">
                <a:cs typeface="Arial" panose="020B0604020202020204" pitchFamily="34" charset="0"/>
              </a:rPr>
              <a:t>sau</a:t>
            </a:r>
            <a:r>
              <a:rPr lang="en-US" sz="2400" dirty="0">
                <a:cs typeface="Arial" panose="020B0604020202020204" pitchFamily="34" charset="0"/>
              </a:rPr>
              <a:t>: </a:t>
            </a:r>
          </a:p>
        </p:txBody>
      </p:sp>
      <p:sp>
        <p:nvSpPr>
          <p:cNvPr id="7" name="Rectangle 6"/>
          <p:cNvSpPr/>
          <p:nvPr/>
        </p:nvSpPr>
        <p:spPr>
          <a:xfrm>
            <a:off x="4677500" y="-9553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p:cNvSpPr/>
          <p:nvPr/>
        </p:nvSpPr>
        <p:spPr>
          <a:xfrm>
            <a:off x="608477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Rectangle 11"/>
          <p:cNvSpPr/>
          <p:nvPr/>
        </p:nvSpPr>
        <p:spPr>
          <a:xfrm>
            <a:off x="5043344" y="1615848"/>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p:cNvSpPr/>
          <p:nvPr/>
        </p:nvSpPr>
        <p:spPr>
          <a:xfrm>
            <a:off x="409430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4" name="Picture 13"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90385" y="4250339"/>
            <a:ext cx="2442952" cy="1770373"/>
          </a:xfrm>
          <a:prstGeom prst="rect">
            <a:avLst/>
          </a:prstGeom>
        </p:spPr>
      </p:pic>
      <p:cxnSp>
        <p:nvCxnSpPr>
          <p:cNvPr id="29" name="Straight Arrow Connector 28"/>
          <p:cNvCxnSpPr/>
          <p:nvPr/>
        </p:nvCxnSpPr>
        <p:spPr>
          <a:xfrm>
            <a:off x="10106025" y="4362450"/>
            <a:ext cx="1371600" cy="7730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086975" y="5135525"/>
            <a:ext cx="1390650" cy="779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864994" y="392346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5" name="Rectangle 34"/>
          <p:cNvSpPr/>
          <p:nvPr/>
        </p:nvSpPr>
        <p:spPr>
          <a:xfrm>
            <a:off x="11525886" y="4935470"/>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6" name="Rectangle 35"/>
          <p:cNvSpPr/>
          <p:nvPr/>
        </p:nvSpPr>
        <p:spPr>
          <a:xfrm>
            <a:off x="10078363" y="5873501"/>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7" name="Rectangle 36"/>
          <p:cNvSpPr/>
          <p:nvPr/>
        </p:nvSpPr>
        <p:spPr>
          <a:xfrm>
            <a:off x="8900071" y="4944135"/>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8063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85185E-6 L 0.22787 -0.0044 " pathEditMode="relative" rAng="0" ptsTypes="AA">
                                      <p:cBhvr>
                                        <p:cTn id="10" dur="2000" fill="hold"/>
                                        <p:tgtEl>
                                          <p:spTgt spid="6"/>
                                        </p:tgtEl>
                                        <p:attrNameLst>
                                          <p:attrName>ppt_x</p:attrName>
                                          <p:attrName>ppt_y</p:attrName>
                                        </p:attrNameLst>
                                      </p:cBhvr>
                                      <p:rCtr x="11393" y="-23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par>
                          <p:cTn id="51" fill="hold">
                            <p:stCondLst>
                              <p:cond delay="3000"/>
                            </p:stCondLst>
                            <p:childTnLst>
                              <p:par>
                                <p:cTn id="52" presetID="2" presetClass="entr" presetSubtype="4"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 xmlns:a16="http://schemas.microsoft.com/office/drawing/2014/main"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 xmlns:a16="http://schemas.microsoft.com/office/drawing/2014/main"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 xmlns:a16="http://schemas.microsoft.com/office/drawing/2014/main" id="{09D99B31-88BD-4B60-821C-6E5C2A9CF5A3}"/>
              </a:ext>
            </a:extLst>
          </p:cNvPr>
          <p:cNvSpPr txBox="1"/>
          <p:nvPr/>
        </p:nvSpPr>
        <p:spPr>
          <a:xfrm>
            <a:off x="1956634" y="613460"/>
            <a:ext cx="9927365" cy="1077218"/>
          </a:xfrm>
          <a:prstGeom prst="rect">
            <a:avLst/>
          </a:prstGeom>
          <a:noFill/>
        </p:spPr>
        <p:txBody>
          <a:bodyPr wrap="square" rtlCol="0">
            <a:spAutoFit/>
          </a:bodyPr>
          <a:lstStyle/>
          <a:p>
            <a:pPr algn="r"/>
            <a:r>
              <a:rPr lang="en-IN" sz="3200" b="1" spc="300" dirty="0" smtClean="0">
                <a:solidFill>
                  <a:prstClr val="white">
                    <a:lumMod val="95000"/>
                  </a:prstClr>
                </a:solidFill>
                <a:latin typeface="Arial" panose="020B0604020202020204" pitchFamily="34" charset="0"/>
                <a:cs typeface="Arial" panose="020B0604020202020204" pitchFamily="34" charset="0"/>
              </a:rPr>
              <a:t>CHƯƠNG 2: BÀI TOÁN VÀ PHƯƠNG PHÁP TÌM KIẾM LỜI GIẢI</a:t>
            </a:r>
            <a:endParaRPr lang="en-IN" sz="3200" b="1" spc="300" dirty="0">
              <a:solidFill>
                <a:prstClr val="white">
                  <a:lumMod val="95000"/>
                </a:prst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A817EB39-9F59-4514-B5EE-45E9A5EBDA04}"/>
              </a:ext>
            </a:extLst>
          </p:cNvPr>
          <p:cNvSpPr txBox="1"/>
          <p:nvPr/>
        </p:nvSpPr>
        <p:spPr>
          <a:xfrm>
            <a:off x="2545806" y="2107025"/>
            <a:ext cx="9338193" cy="34163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lnSpc>
                <a:spcPct val="150000"/>
              </a:lnSpc>
            </a:pPr>
            <a:r>
              <a:rPr lang="vi-VN" sz="2400" spc="300" dirty="0">
                <a:solidFill>
                  <a:prstClr val="white"/>
                </a:solidFill>
              </a:rPr>
              <a:t>Mỗi bài toán với 5 thành phần như mô tả ở trên, chúng ta có thể xây dựng được một </a:t>
            </a:r>
            <a:r>
              <a:rPr lang="vi-VN" sz="2400" spc="300" dirty="0" smtClean="0">
                <a:solidFill>
                  <a:prstClr val="white"/>
                </a:solidFill>
              </a:rPr>
              <a:t>cấu</a:t>
            </a:r>
            <a:r>
              <a:rPr lang="en-US" sz="2400" spc="300" dirty="0" smtClean="0">
                <a:solidFill>
                  <a:prstClr val="white"/>
                </a:solidFill>
              </a:rPr>
              <a:t> </a:t>
            </a:r>
            <a:r>
              <a:rPr lang="vi-VN" sz="2400" spc="300" dirty="0" smtClean="0">
                <a:solidFill>
                  <a:prstClr val="white"/>
                </a:solidFill>
              </a:rPr>
              <a:t>trúc </a:t>
            </a:r>
            <a:r>
              <a:rPr lang="vi-VN" sz="2400" spc="300" dirty="0">
                <a:solidFill>
                  <a:prstClr val="white"/>
                </a:solidFill>
              </a:rPr>
              <a:t>đồ thị với các nút là các trạng thái của bài toán, các cung là phép chuyển trạng </a:t>
            </a:r>
            <a:r>
              <a:rPr lang="vi-VN" sz="2400" spc="300" dirty="0" smtClean="0">
                <a:solidFill>
                  <a:prstClr val="white"/>
                </a:solidFill>
              </a:rPr>
              <a:t>thái.</a:t>
            </a:r>
            <a:r>
              <a:rPr lang="en-US" sz="2400" spc="300" dirty="0" smtClean="0">
                <a:solidFill>
                  <a:prstClr val="white"/>
                </a:solidFill>
              </a:rPr>
              <a:t> </a:t>
            </a:r>
            <a:r>
              <a:rPr lang="vi-VN" sz="2400" spc="300" dirty="0" smtClean="0">
                <a:solidFill>
                  <a:prstClr val="white"/>
                </a:solidFill>
              </a:rPr>
              <a:t>Đồ </a:t>
            </a:r>
            <a:r>
              <a:rPr lang="vi-VN" sz="2400" spc="300" dirty="0">
                <a:solidFill>
                  <a:prstClr val="white"/>
                </a:solidFill>
              </a:rPr>
              <a:t>thị này được gọi là không gian trạng thái của bài toán. Không gian trạng thái có thể </a:t>
            </a:r>
            <a:r>
              <a:rPr lang="vi-VN" sz="2400" spc="300" dirty="0" smtClean="0">
                <a:solidFill>
                  <a:prstClr val="white"/>
                </a:solidFill>
              </a:rPr>
              <a:t>là</a:t>
            </a:r>
            <a:r>
              <a:rPr lang="en-US" sz="2400" spc="300" dirty="0" smtClean="0">
                <a:solidFill>
                  <a:prstClr val="white"/>
                </a:solidFill>
              </a:rPr>
              <a:t> </a:t>
            </a:r>
            <a:r>
              <a:rPr lang="vi-VN" sz="2400" spc="300" dirty="0" smtClean="0">
                <a:solidFill>
                  <a:prstClr val="white"/>
                </a:solidFill>
              </a:rPr>
              <a:t>vô </a:t>
            </a:r>
            <a:r>
              <a:rPr lang="vi-VN" sz="2400" spc="300" dirty="0">
                <a:solidFill>
                  <a:prstClr val="white"/>
                </a:solidFill>
              </a:rPr>
              <a:t>hạn hoặc hữu hạn.</a:t>
            </a:r>
            <a:endParaRPr lang="en-IN" sz="2400" spc="300" dirty="0">
              <a:solidFill>
                <a:prstClr val="white"/>
              </a:solidFill>
            </a:endParaRPr>
          </a:p>
        </p:txBody>
      </p:sp>
      <p:sp>
        <p:nvSpPr>
          <p:cNvPr id="13" name="Oval 12">
            <a:extLst>
              <a:ext uri="{FF2B5EF4-FFF2-40B4-BE49-F238E27FC236}">
                <a16:creationId xmlns="" xmlns:a16="http://schemas.microsoft.com/office/drawing/2014/main"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 xmlns:a16="http://schemas.microsoft.com/office/drawing/2014/main"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 xmlns:a16="http://schemas.microsoft.com/office/drawing/2014/main"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 xmlns:a16="http://schemas.microsoft.com/office/drawing/2014/main"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 xmlns:a16="http://schemas.microsoft.com/office/drawing/2014/main"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 xmlns:a16="http://schemas.microsoft.com/office/drawing/2014/main"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106659" y="5905256"/>
            <a:ext cx="324000" cy="324000"/>
          </a:xfrm>
          <a:prstGeom prst="rect">
            <a:avLst/>
          </a:prstGeom>
        </p:spPr>
      </p:pic>
      <p:sp>
        <p:nvSpPr>
          <p:cNvPr id="2" name="Rectangle 1"/>
          <p:cNvSpPr/>
          <p:nvPr/>
        </p:nvSpPr>
        <p:spPr>
          <a:xfrm>
            <a:off x="2535359" y="6199645"/>
            <a:ext cx="933819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800" b="1" spc="300" dirty="0" err="1">
                <a:solidFill>
                  <a:srgbClr val="FF0000"/>
                </a:solidFill>
                <a:latin typeface="Arial" panose="020B0604020202020204" pitchFamily="34" charset="0"/>
                <a:cs typeface="Arial" panose="020B0604020202020204" pitchFamily="34" charset="0"/>
              </a:rPr>
              <a:t>Giải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thuật</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tổng</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quát</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tìm</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kiếm</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lời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smtClean="0">
                <a:solidFill>
                  <a:srgbClr val="FF0000"/>
                </a:solidFill>
                <a:latin typeface="Arial" panose="020B0604020202020204" pitchFamily="34" charset="0"/>
                <a:cs typeface="Arial" panose="020B0604020202020204" pitchFamily="34" charset="0"/>
              </a:rPr>
              <a:t>giải</a:t>
            </a:r>
            <a:endParaRPr lang="en-US" sz="2800" b="1" spc="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101978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2440500" y="0"/>
            <a:ext cx="2430000"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4881000" y="0"/>
            <a:ext cx="2430000"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7321500" y="0"/>
            <a:ext cx="2430000" cy="6858000"/>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a:solidFill>
                <a:prstClr val="white"/>
              </a:solidFill>
            </a:endParaRPr>
          </a:p>
        </p:txBody>
      </p:sp>
      <p:sp>
        <p:nvSpPr>
          <p:cNvPr id="18" name="Rectangle 17"/>
          <p:cNvSpPr/>
          <p:nvPr/>
        </p:nvSpPr>
        <p:spPr>
          <a:xfrm>
            <a:off x="9762000" y="0"/>
            <a:ext cx="2430000" cy="6858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prstClr val="white"/>
              </a:solidFill>
            </a:endParaRPr>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pic>
        <p:nvPicPr>
          <p:cNvPr id="40" name="Graphic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2129" y="448912"/>
            <a:ext cx="1842375" cy="1861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Graphic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0454" y="475416"/>
            <a:ext cx="1833050" cy="18026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Graphic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2548" y="462164"/>
            <a:ext cx="1811416" cy="1811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Graphic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9339" y="460720"/>
            <a:ext cx="1803553" cy="18368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3" name="Group 52"/>
          <p:cNvGrpSpPr/>
          <p:nvPr/>
        </p:nvGrpSpPr>
        <p:grpSpPr>
          <a:xfrm>
            <a:off x="0" y="2645400"/>
            <a:ext cx="2430000" cy="793324"/>
            <a:chOff x="0" y="2645400"/>
            <a:chExt cx="2430000" cy="793324"/>
          </a:xfrm>
        </p:grpSpPr>
        <p:sp>
          <p:nvSpPr>
            <p:cNvPr id="51" name="TextBox 50"/>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1</a:t>
              </a:r>
              <a:endPar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endParaRPr>
            </a:p>
          </p:txBody>
        </p:sp>
        <p:sp>
          <p:nvSpPr>
            <p:cNvPr id="52" name="TextBox 5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GIỚI THIỆU</a:t>
              </a:r>
            </a:p>
          </p:txBody>
        </p:sp>
      </p:grpSp>
      <p:grpSp>
        <p:nvGrpSpPr>
          <p:cNvPr id="54" name="Group 53"/>
          <p:cNvGrpSpPr/>
          <p:nvPr/>
        </p:nvGrpSpPr>
        <p:grpSpPr>
          <a:xfrm>
            <a:off x="2430000" y="2645400"/>
            <a:ext cx="2430000" cy="793324"/>
            <a:chOff x="0" y="2645400"/>
            <a:chExt cx="2430000" cy="793324"/>
          </a:xfrm>
        </p:grpSpPr>
        <p:sp>
          <p:nvSpPr>
            <p:cNvPr id="55" name="TextBox 54"/>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a:t>
              </a: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2</a:t>
              </a:r>
            </a:p>
          </p:txBody>
        </p:sp>
        <p:sp>
          <p:nvSpPr>
            <p:cNvPr id="56" name="TextBox 55"/>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BÀI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&amp; LỜI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a:t>
              </a: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3</a:t>
              </a: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TÌM KIẾM HEURISTIC</a:t>
              </a: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4</a:t>
              </a: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BIỂU DIỄN TRI THỨC</a:t>
              </a: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5</a:t>
              </a: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MÁY HỌC</a:t>
              </a: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LỊCH SỬ HÌNH THÀNH,</a:t>
            </a:r>
          </a:p>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LĨNH VỰC NGHIÊN CỨU VÀ ỨNG DỤNG CỦA AI.</a:t>
            </a:r>
          </a:p>
        </p:txBody>
      </p:sp>
      <p:sp>
        <p:nvSpPr>
          <p:cNvPr id="73" name="Rectangle 72"/>
          <p:cNvSpPr/>
          <p:nvPr/>
        </p:nvSpPr>
        <p:spPr>
          <a:xfrm>
            <a:off x="2451000" y="4438550"/>
            <a:ext cx="2430000" cy="2031325"/>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GIẢI THUẬT TÌM KIẾM TRÊN KHÔNG GIAN TRẠNG THÁI BAO GỒM CÁC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TỔNG QUÁT,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BFS, DFS</a:t>
            </a:r>
          </a:p>
        </p:txBody>
      </p:sp>
      <p:sp>
        <p:nvSpPr>
          <p:cNvPr id="74" name="Rectangle 73"/>
          <p:cNvSpPr/>
          <p:nvPr/>
        </p:nvSpPr>
        <p:spPr>
          <a:xfrm>
            <a:off x="49098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BEST FIRST SEARCH, AT, A*, AKT, CHIẾN LƯỢC MINIMAX, ALPHA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BETA</a:t>
            </a:r>
            <a:endPar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75" name="Rectangle 74"/>
          <p:cNvSpPr/>
          <p:nvPr/>
        </p:nvSpPr>
        <p:spPr>
          <a:xfrm>
            <a:off x="7311000" y="4438550"/>
            <a:ext cx="2430000" cy="1569660"/>
          </a:xfrm>
          <a:prstGeom prst="rect">
            <a:avLst/>
          </a:prstGeom>
        </p:spPr>
        <p:txBody>
          <a:bodyPr wrap="square">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BỘ BA ĐỐI TƯỢNG -THUỘC TÍNH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GIÁ TRỊ, LOGIC MỆNH ĐỀ, VỊ TỪ, THUẬT TOÁN SUY DIỄN DỰA TRÊN BẢNG GIÁ TRỊ CHÂN LÝ</a:t>
            </a:r>
          </a:p>
        </p:txBody>
      </p:sp>
      <p:sp>
        <p:nvSpPr>
          <p:cNvPr id="76" name="Rectangle 75"/>
          <p:cNvSpPr/>
          <p:nvPr/>
        </p:nvSpPr>
        <p:spPr>
          <a:xfrm>
            <a:off x="97515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HÌNH THỨC MÁY HỌC, THUẬT GIẢI QUINLAND, HỌC THEO ĐỘ BẤT ĐỊNH</a:t>
            </a:r>
          </a:p>
        </p:txBody>
      </p:sp>
      <p:sp>
        <p:nvSpPr>
          <p:cNvPr id="77" name="Isosceles Triangle 76"/>
          <p:cNvSpPr/>
          <p:nvPr/>
        </p:nvSpPr>
        <p:spPr>
          <a:xfrm flipV="1">
            <a:off x="5710986" y="9724"/>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6" name="Graphic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59" y="475416"/>
            <a:ext cx="1741481" cy="1789368"/>
          </a:xfrm>
          <a:prstGeom prst="ellipse">
            <a:avLst/>
          </a:prstGeom>
          <a:ln w="1905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146939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471053" y="1107538"/>
            <a:ext cx="8589819" cy="5632311"/>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Lời giải của bài toán là một đường đi trong không gian trạng thái có điểm đầu là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a:t>
            </a:r>
            <a:r>
              <a:rPr lang="vi-VN" sz="2400" dirty="0">
                <a:latin typeface="Arial (Body)"/>
                <a:cs typeface="Arial" panose="020B0604020202020204" pitchFamily="34" charset="0"/>
              </a:rPr>
              <a:t>đầu và điểm cuối là trạng thái đích. </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Nếu </a:t>
            </a:r>
            <a:r>
              <a:rPr lang="vi-VN" sz="2400" dirty="0">
                <a:latin typeface="Arial (Body)"/>
                <a:cs typeface="Arial" panose="020B0604020202020204" pitchFamily="34" charset="0"/>
              </a:rPr>
              <a:t>không gian trạng thái của bài toán là nhỏ, </a:t>
            </a:r>
            <a:r>
              <a:rPr lang="vi-VN" sz="2400" dirty="0" smtClean="0">
                <a:latin typeface="Arial (Body)"/>
                <a:cs typeface="Arial" panose="020B0604020202020204" pitchFamily="34" charset="0"/>
              </a:rPr>
              <a:t>có</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thể </a:t>
            </a:r>
            <a:r>
              <a:rPr lang="vi-VN" sz="2400" dirty="0">
                <a:latin typeface="Arial (Body)"/>
                <a:cs typeface="Arial" panose="020B0604020202020204" pitchFamily="34" charset="0"/>
              </a:rPr>
              <a:t>liệt kê và lưu vừa trong bộ nhớ của máy tính thì việc tìm đường đi trong không </a:t>
            </a:r>
            <a:r>
              <a:rPr lang="vi-VN" sz="2400" dirty="0" smtClean="0">
                <a:latin typeface="Arial (Body)"/>
                <a:cs typeface="Arial" panose="020B0604020202020204" pitchFamily="34" charset="0"/>
              </a:rPr>
              <a:t>gian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trạng </a:t>
            </a:r>
            <a:r>
              <a:rPr lang="vi-VN" sz="2400" dirty="0">
                <a:latin typeface="Arial (Body)"/>
                <a:cs typeface="Arial" panose="020B0604020202020204" pitchFamily="34" charset="0"/>
              </a:rPr>
              <a:t>thái có thể áp dụng các thuật toán tìm đường đi trong lý thuyết đồ thị</a:t>
            </a:r>
            <a:r>
              <a:rPr lang="vi-VN" sz="2400" dirty="0" smtClean="0">
                <a:latin typeface="Arial (Body)"/>
                <a:cs typeface="Arial" panose="020B0604020202020204" pitchFamily="34" charset="0"/>
              </a:rPr>
              <a:t>.</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Tuy nhiên,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trong </a:t>
            </a:r>
            <a:r>
              <a:rPr lang="vi-VN" sz="2400" dirty="0">
                <a:latin typeface="Arial (Body)"/>
                <a:cs typeface="Arial" panose="020B0604020202020204" pitchFamily="34" charset="0"/>
              </a:rPr>
              <a:t>rất nhiều trường hợp, không gian trạng thái của bài toán là rất lớn, việc duyệt </a:t>
            </a:r>
            <a:r>
              <a:rPr lang="vi-VN" sz="2400" dirty="0" smtClean="0">
                <a:latin typeface="Arial (Body)"/>
                <a:cs typeface="Arial" panose="020B0604020202020204" pitchFamily="34" charset="0"/>
              </a:rPr>
              <a:t>toàn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bộ </a:t>
            </a:r>
            <a:r>
              <a:rPr lang="vi-VN" sz="2400" dirty="0">
                <a:latin typeface="Arial (Body)"/>
                <a:cs typeface="Arial" panose="020B0604020202020204" pitchFamily="34" charset="0"/>
              </a:rPr>
              <a:t>không gian trạng thái là không thể</a:t>
            </a:r>
            <a:r>
              <a:rPr lang="vi-VN" sz="2400" dirty="0" smtClean="0">
                <a:latin typeface="Arial (Body)"/>
                <a:cs typeface="Arial" panose="020B0604020202020204" pitchFamily="34" charset="0"/>
              </a:rPr>
              <a:t>.</a:t>
            </a:r>
            <a:endParaRPr lang="en-US" sz="2400" dirty="0" smtClean="0">
              <a:latin typeface="Arial (Body)"/>
              <a:cs typeface="Arial" panose="020B0604020202020204" pitchFamily="34" charset="0"/>
            </a:endParaRPr>
          </a:p>
        </p:txBody>
      </p:sp>
      <p:sp>
        <p:nvSpPr>
          <p:cNvPr id="2" name="Rectangle 1"/>
          <p:cNvSpPr/>
          <p:nvPr/>
        </p:nvSpPr>
        <p:spPr>
          <a:xfrm>
            <a:off x="858981" y="422564"/>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Không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gian</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trạng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thái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endParaRPr lang="en-US" sz="2800" b="1" spc="300" dirty="0">
              <a:solidFill>
                <a:schemeClr val="bg2"/>
              </a:solidFill>
              <a:latin typeface="Arial" panose="020B0604020202020204" pitchFamily="34" charset="0"/>
              <a:cs typeface="Arial" panose="020B0604020202020204" pitchFamily="34" charset="0"/>
            </a:endParaRPr>
          </a:p>
        </p:txBody>
      </p:sp>
      <p:grpSp>
        <p:nvGrpSpPr>
          <p:cNvPr id="19" name="Group 18"/>
          <p:cNvGrpSpPr/>
          <p:nvPr/>
        </p:nvGrpSpPr>
        <p:grpSpPr>
          <a:xfrm>
            <a:off x="9060872" y="1242286"/>
            <a:ext cx="2736000" cy="2736000"/>
            <a:chOff x="3171397" y="116858"/>
            <a:chExt cx="2736000" cy="2736000"/>
          </a:xfrm>
        </p:grpSpPr>
        <p:sp>
          <p:nvSpPr>
            <p:cNvPr id="20" name="Rectangle 19"/>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21" name="Rectangle 20"/>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22" name="Rectangle 21"/>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23" name="Rectangle 22"/>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24" name="Rectangle 23"/>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25" name="Rectangle 24"/>
            <p:cNvSpPr/>
            <p:nvPr/>
          </p:nvSpPr>
          <p:spPr>
            <a:xfrm>
              <a:off x="4103876" y="1062746"/>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26" name="Rectangle 25"/>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28" name="Rectangle 27"/>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30" name="Rectangle 29"/>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31" name="Rectangle 30"/>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sp>
        <p:nvSpPr>
          <p:cNvPr id="4" name="Rectangle 3"/>
          <p:cNvSpPr/>
          <p:nvPr/>
        </p:nvSpPr>
        <p:spPr>
          <a:xfrm>
            <a:off x="9101816" y="1283230"/>
            <a:ext cx="864000" cy="86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triped Right Arrow 7"/>
          <p:cNvSpPr/>
          <p:nvPr/>
        </p:nvSpPr>
        <p:spPr>
          <a:xfrm rot="5400000">
            <a:off x="10105066" y="3976965"/>
            <a:ext cx="816008" cy="109450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125143" y="5083602"/>
            <a:ext cx="80356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800" b="1" spc="300" dirty="0" smtClean="0">
                <a:solidFill>
                  <a:schemeClr val="tx1"/>
                </a:solidFill>
                <a:latin typeface="Arial" panose="020B0604020202020204" pitchFamily="34" charset="0"/>
                <a:cs typeface="Arial" panose="020B0604020202020204" pitchFamily="34" charset="0"/>
              </a:rPr>
              <a:t>8!</a:t>
            </a:r>
            <a:endParaRPr lang="en-US" sz="2800" b="1" spc="3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732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7"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0"/>
                            </p:stCondLst>
                            <p:childTnLst>
                              <p:par>
                                <p:cTn id="14" presetID="42" presetClass="path" presetSubtype="0" accel="50000" decel="50000" fill="hold" grpId="0" nodeType="afterEffect">
                                  <p:stCondLst>
                                    <p:cond delay="0"/>
                                  </p:stCondLst>
                                  <p:childTnLst>
                                    <p:animMotion origin="layout" path="M -1.04167E-6 0 L 0.07266 0.00046 " pathEditMode="relative" rAng="0" ptsTypes="AA">
                                      <p:cBhvr>
                                        <p:cTn id="15" dur="500" fill="hold"/>
                                        <p:tgtEl>
                                          <p:spTgt spid="4"/>
                                        </p:tgtEl>
                                        <p:attrNameLst>
                                          <p:attrName>ppt_x</p:attrName>
                                          <p:attrName>ppt_y</p:attrName>
                                        </p:attrNameLst>
                                      </p:cBhvr>
                                      <p:rCtr x="3633" y="23"/>
                                    </p:animMotion>
                                  </p:childTnLst>
                                </p:cTn>
                              </p:par>
                            </p:childTnLst>
                          </p:cTn>
                        </p:par>
                        <p:par>
                          <p:cTn id="16" fill="hold">
                            <p:stCondLst>
                              <p:cond delay="500"/>
                            </p:stCondLst>
                            <p:childTnLst>
                              <p:par>
                                <p:cTn id="17" presetID="42" presetClass="path" presetSubtype="0" accel="50000" decel="50000" fill="hold" grpId="1" nodeType="afterEffect">
                                  <p:stCondLst>
                                    <p:cond delay="0"/>
                                  </p:stCondLst>
                                  <p:childTnLst>
                                    <p:animMotion origin="layout" path="M 0.07383 -0.00162 L 0.14766 -0.00162 " pathEditMode="relative" rAng="0" ptsTypes="AA">
                                      <p:cBhvr>
                                        <p:cTn id="18" dur="500" fill="hold"/>
                                        <p:tgtEl>
                                          <p:spTgt spid="4"/>
                                        </p:tgtEl>
                                        <p:attrNameLst>
                                          <p:attrName>ppt_x</p:attrName>
                                          <p:attrName>ppt_y</p:attrName>
                                        </p:attrNameLst>
                                      </p:cBhvr>
                                      <p:rCtr x="3685" y="0"/>
                                    </p:animMotion>
                                  </p:childTnLst>
                                </p:cTn>
                              </p:par>
                            </p:childTnLst>
                          </p:cTn>
                        </p:par>
                        <p:par>
                          <p:cTn id="19" fill="hold">
                            <p:stCondLst>
                              <p:cond delay="1000"/>
                            </p:stCondLst>
                            <p:childTnLst>
                              <p:par>
                                <p:cTn id="20" presetID="42" presetClass="path" presetSubtype="0" accel="50000" decel="50000" fill="hold" grpId="2" nodeType="afterEffect">
                                  <p:stCondLst>
                                    <p:cond delay="0"/>
                                  </p:stCondLst>
                                  <p:childTnLst>
                                    <p:animMotion origin="layout" path="M 0.14766 -0.00162 L 0.1487 0.13218 " pathEditMode="relative" rAng="0" ptsTypes="AA">
                                      <p:cBhvr>
                                        <p:cTn id="21" dur="500" fill="hold"/>
                                        <p:tgtEl>
                                          <p:spTgt spid="4"/>
                                        </p:tgtEl>
                                        <p:attrNameLst>
                                          <p:attrName>ppt_x</p:attrName>
                                          <p:attrName>ppt_y</p:attrName>
                                        </p:attrNameLst>
                                      </p:cBhvr>
                                      <p:rCtr x="-13" y="6782"/>
                                    </p:animMotion>
                                  </p:childTnLst>
                                </p:cTn>
                              </p:par>
                            </p:childTnLst>
                          </p:cTn>
                        </p:par>
                        <p:par>
                          <p:cTn id="22" fill="hold">
                            <p:stCondLst>
                              <p:cond delay="1500"/>
                            </p:stCondLst>
                            <p:childTnLst>
                              <p:par>
                                <p:cTn id="23" presetID="42" presetClass="path" presetSubtype="0" accel="50000" decel="50000" fill="hold" grpId="3" nodeType="afterEffect">
                                  <p:stCondLst>
                                    <p:cond delay="0"/>
                                  </p:stCondLst>
                                  <p:childTnLst>
                                    <p:animMotion origin="layout" path="M 0.1487 0.13217 L 0.14883 0.26505 " pathEditMode="relative" rAng="0" ptsTypes="AA">
                                      <p:cBhvr>
                                        <p:cTn id="24" dur="500" fill="hold"/>
                                        <p:tgtEl>
                                          <p:spTgt spid="4"/>
                                        </p:tgtEl>
                                        <p:attrNameLst>
                                          <p:attrName>ppt_x</p:attrName>
                                          <p:attrName>ppt_y</p:attrName>
                                        </p:attrNameLst>
                                      </p:cBhvr>
                                      <p:rCtr x="117" y="6667"/>
                                    </p:animMotion>
                                  </p:childTnLst>
                                </p:cTn>
                              </p:par>
                            </p:childTnLst>
                          </p:cTn>
                        </p:par>
                        <p:par>
                          <p:cTn id="25" fill="hold">
                            <p:stCondLst>
                              <p:cond delay="2000"/>
                            </p:stCondLst>
                            <p:childTnLst>
                              <p:par>
                                <p:cTn id="26" presetID="42" presetClass="path" presetSubtype="0" accel="50000" decel="50000" fill="hold" grpId="4" nodeType="afterEffect">
                                  <p:stCondLst>
                                    <p:cond delay="0"/>
                                  </p:stCondLst>
                                  <p:childTnLst>
                                    <p:animMotion origin="layout" path="M 0.14883 0.26505 L 0.07266 0.26319 " pathEditMode="relative" rAng="0" ptsTypes="AA">
                                      <p:cBhvr>
                                        <p:cTn id="27" dur="500" fill="hold"/>
                                        <p:tgtEl>
                                          <p:spTgt spid="4"/>
                                        </p:tgtEl>
                                        <p:attrNameLst>
                                          <p:attrName>ppt_x</p:attrName>
                                          <p:attrName>ppt_y</p:attrName>
                                        </p:attrNameLst>
                                      </p:cBhvr>
                                      <p:rCtr x="-3698" y="-93"/>
                                    </p:animMotion>
                                  </p:childTnLst>
                                </p:cTn>
                              </p:par>
                            </p:childTnLst>
                          </p:cTn>
                        </p:par>
                        <p:par>
                          <p:cTn id="28" fill="hold">
                            <p:stCondLst>
                              <p:cond delay="2500"/>
                            </p:stCondLst>
                            <p:childTnLst>
                              <p:par>
                                <p:cTn id="29" presetID="42" presetClass="path" presetSubtype="0" accel="50000" decel="50000" fill="hold" grpId="5" nodeType="afterEffect">
                                  <p:stCondLst>
                                    <p:cond delay="0"/>
                                  </p:stCondLst>
                                  <p:childTnLst>
                                    <p:animMotion origin="layout" path="M 0.07266 0.26319 L -0.00117 0.26319 " pathEditMode="relative" rAng="0" ptsTypes="AA">
                                      <p:cBhvr>
                                        <p:cTn id="30" dur="500" fill="hold"/>
                                        <p:tgtEl>
                                          <p:spTgt spid="4"/>
                                        </p:tgtEl>
                                        <p:attrNameLst>
                                          <p:attrName>ppt_x</p:attrName>
                                          <p:attrName>ppt_y</p:attrName>
                                        </p:attrNameLst>
                                      </p:cBhvr>
                                      <p:rCtr x="-3698" y="0"/>
                                    </p:animMotion>
                                  </p:childTnLst>
                                </p:cTn>
                              </p:par>
                            </p:childTnLst>
                          </p:cTn>
                        </p:par>
                        <p:par>
                          <p:cTn id="31" fill="hold">
                            <p:stCondLst>
                              <p:cond delay="3000"/>
                            </p:stCondLst>
                            <p:childTnLst>
                              <p:par>
                                <p:cTn id="32" presetID="42" presetClass="path" presetSubtype="0" accel="50000" decel="50000" fill="hold" grpId="6" nodeType="afterEffect">
                                  <p:stCondLst>
                                    <p:cond delay="0"/>
                                  </p:stCondLst>
                                  <p:childTnLst>
                                    <p:animMotion origin="layout" path="M -0.00117 0.26319 L -0.00013 0.1338 " pathEditMode="relative" rAng="0" ptsTypes="AA">
                                      <p:cBhvr>
                                        <p:cTn id="33" dur="500" fill="hold"/>
                                        <p:tgtEl>
                                          <p:spTgt spid="4"/>
                                        </p:tgtEl>
                                        <p:attrNameLst>
                                          <p:attrName>ppt_x</p:attrName>
                                          <p:attrName>ppt_y</p:attrName>
                                        </p:attrNameLst>
                                      </p:cBhvr>
                                      <p:rCtr x="52" y="-6481"/>
                                    </p:animMotion>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8"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333711"/>
            <a:ext cx="10709564" cy="5632311"/>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Ý tưởng là sinh ra các lời giải tiềm năng và kiểm tra chúng có phải là </a:t>
            </a:r>
            <a:r>
              <a:rPr lang="vi-VN" sz="2400" dirty="0" smtClean="0">
                <a:latin typeface="Arial (Body)"/>
                <a:cs typeface="Arial" panose="020B0604020202020204" pitchFamily="34" charset="0"/>
              </a:rPr>
              <a:t>lời</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giải </a:t>
            </a:r>
            <a:r>
              <a:rPr lang="vi-VN" sz="2400" dirty="0">
                <a:latin typeface="Arial (Body)"/>
                <a:cs typeface="Arial" panose="020B0604020202020204" pitchFamily="34" charset="0"/>
              </a:rPr>
              <a:t>thực sự của bài </a:t>
            </a:r>
            <a:r>
              <a:rPr lang="vi-VN" sz="2400" dirty="0" smtClean="0">
                <a:latin typeface="Arial (Body)"/>
                <a:cs typeface="Arial" panose="020B0604020202020204" pitchFamily="34" charset="0"/>
              </a:rPr>
              <a:t>toán</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Một lời giải tiềm năng là một đường đi trong không gian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a:t>
            </a:r>
            <a:r>
              <a:rPr lang="vi-VN" sz="2400" dirty="0">
                <a:latin typeface="Arial (Body)"/>
                <a:cs typeface="Arial" panose="020B0604020202020204" pitchFamily="34" charset="0"/>
              </a:rPr>
              <a:t>của bài toán có nút đầu là trạng thái đầu và mỗi cung của đường đi là một </a:t>
            </a:r>
            <a:r>
              <a:rPr lang="vi-VN" sz="2400" dirty="0" smtClean="0">
                <a:latin typeface="Arial (Body)"/>
                <a:cs typeface="Arial" panose="020B0604020202020204" pitchFamily="34" charset="0"/>
              </a:rPr>
              <a:t>phép</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chuyển </a:t>
            </a:r>
            <a:r>
              <a:rPr lang="vi-VN" sz="2400" dirty="0">
                <a:latin typeface="Arial (Body)"/>
                <a:cs typeface="Arial" panose="020B0604020202020204" pitchFamily="34" charset="0"/>
              </a:rPr>
              <a:t>hợp lệ giữa các trạng thái kề với cung </a:t>
            </a:r>
            <a:r>
              <a:rPr lang="vi-VN" sz="2400" dirty="0" smtClean="0">
                <a:latin typeface="Arial (Body)"/>
                <a:cs typeface="Arial" panose="020B0604020202020204" pitchFamily="34" charset="0"/>
              </a:rPr>
              <a:t>đó</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Lời giải thực sự của bài toán là lời </a:t>
            </a:r>
            <a:r>
              <a:rPr lang="vi-VN" sz="2400" dirty="0" smtClean="0">
                <a:latin typeface="Arial (Body)"/>
                <a:cs typeface="Arial" panose="020B0604020202020204" pitchFamily="34" charset="0"/>
              </a:rPr>
              <a:t>giải</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tiềm </a:t>
            </a:r>
            <a:r>
              <a:rPr lang="vi-VN" sz="2400" dirty="0">
                <a:latin typeface="Arial (Body)"/>
                <a:cs typeface="Arial" panose="020B0604020202020204" pitchFamily="34" charset="0"/>
              </a:rPr>
              <a:t>năng có nút cuối cùng là trạng thái </a:t>
            </a:r>
            <a:r>
              <a:rPr lang="vi-VN" sz="2400" dirty="0" smtClean="0">
                <a:latin typeface="Arial (Body)"/>
                <a:cs typeface="Arial" panose="020B0604020202020204" pitchFamily="34" charset="0"/>
              </a:rPr>
              <a:t>đích</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Các lời giải tiềm năng có thể tổ chức theo cây, gốc của cây là trạng thái đầu, cây được </a:t>
            </a:r>
            <a:r>
              <a:rPr lang="vi-VN" sz="2400" dirty="0" smtClean="0">
                <a:latin typeface="Arial (Body)"/>
                <a:cs typeface="Arial" panose="020B0604020202020204" pitchFamily="34" charset="0"/>
              </a:rPr>
              <a:t>phát </a:t>
            </a:r>
            <a:r>
              <a:rPr lang="vi-VN" sz="2400" dirty="0">
                <a:latin typeface="Arial (Body)"/>
                <a:cs typeface="Arial" panose="020B0604020202020204" pitchFamily="34" charset="0"/>
              </a:rPr>
              <a:t>triển bằng cách bổ sung vào các nút liền kề với trạng thái đầu, sau đó liên tiếp </a:t>
            </a:r>
            <a:r>
              <a:rPr lang="vi-VN" sz="2400" dirty="0" smtClean="0">
                <a:latin typeface="Arial (Body)"/>
                <a:cs typeface="Arial" panose="020B0604020202020204" pitchFamily="34" charset="0"/>
              </a:rPr>
              <a:t>bổ</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sung </a:t>
            </a:r>
            <a:r>
              <a:rPr lang="vi-VN" sz="2400" dirty="0">
                <a:latin typeface="Arial (Body)"/>
                <a:cs typeface="Arial" panose="020B0604020202020204" pitchFamily="34" charset="0"/>
              </a:rPr>
              <a:t>vào các con của các nút lá</a:t>
            </a:r>
            <a:endParaRPr lang="vi-VN" sz="2400" dirty="0">
              <a:latin typeface="Arial (Body)"/>
              <a:cs typeface="Arial" panose="020B0604020202020204" pitchFamily="34" charset="0"/>
            </a:endParaRPr>
          </a:p>
        </p:txBody>
      </p:sp>
      <p:sp>
        <p:nvSpPr>
          <p:cNvPr id="2" name="Rectangle 1"/>
          <p:cNvSpPr/>
          <p:nvPr/>
        </p:nvSpPr>
        <p:spPr>
          <a:xfrm>
            <a:off x="858981" y="547255"/>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tổng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quát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r>
              <a:rPr lang="en-US" sz="2800" b="1" spc="300" dirty="0">
                <a:solidFill>
                  <a:schemeClr val="bg2"/>
                </a:solidFill>
                <a:latin typeface="Arial" panose="020B0604020202020204" pitchFamily="34" charset="0"/>
                <a:cs typeface="Arial" panose="020B0604020202020204" pitchFamily="34" charset="0"/>
              </a:rPr>
              <a:t> </a:t>
            </a:r>
            <a:endParaRPr lang="en-US" sz="2800" b="1" spc="3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0159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913848" y="1262877"/>
            <a:ext cx="8437419" cy="5170646"/>
          </a:xfrm>
          <a:prstGeom prst="rect">
            <a:avLst/>
          </a:prstGeom>
        </p:spPr>
        <p:txBody>
          <a:bodyPr wrap="square">
            <a:spAutoFit/>
          </a:bodyPr>
          <a:lstStyle/>
          <a:p>
            <a:pPr algn="just">
              <a:lnSpc>
                <a:spcPct val="150000"/>
              </a:lnSpc>
            </a:pPr>
            <a:r>
              <a:rPr lang="vi-VN" sz="2000" dirty="0">
                <a:latin typeface="Arial (Body)"/>
                <a:cs typeface="Arial" panose="020B0604020202020204" pitchFamily="34" charset="0"/>
              </a:rPr>
              <a:t>Function General_Search(problem, strategy) returns a solution, or </a:t>
            </a:r>
            <a:r>
              <a:rPr lang="vi-VN" sz="2000" dirty="0" smtClean="0">
                <a:latin typeface="Arial (Body)"/>
                <a:cs typeface="Arial" panose="020B0604020202020204" pitchFamily="34" charset="0"/>
              </a:rPr>
              <a:t>failure </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vi-VN" sz="2000" dirty="0" smtClean="0">
                <a:latin typeface="Arial (Body)"/>
                <a:cs typeface="Arial" panose="020B0604020202020204" pitchFamily="34" charset="0"/>
              </a:rPr>
              <a:t>cây-tìm-kiếm </a:t>
            </a:r>
            <a:r>
              <a:rPr lang="vi-VN" sz="2000" dirty="0" smtClean="0">
                <a:latin typeface="Arial (Body)"/>
                <a:cs typeface="Arial" panose="020B0604020202020204" pitchFamily="34" charset="0"/>
                <a:sym typeface="Symbol" panose="05050102010706020507" pitchFamily="18" charset="2"/>
              </a:rPr>
              <a:t></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trạng-thái-đầu;</a:t>
            </a: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while </a:t>
            </a:r>
            <a:r>
              <a:rPr lang="vi-VN" sz="2000" b="1" dirty="0">
                <a:latin typeface="Arial (Body)"/>
                <a:cs typeface="Arial" panose="020B0604020202020204" pitchFamily="34" charset="0"/>
              </a:rPr>
              <a:t>(1)</a:t>
            </a:r>
            <a:r>
              <a:rPr lang="vi-VN" sz="2000" dirty="0">
                <a:latin typeface="Arial (Body)"/>
                <a:cs typeface="Arial" panose="020B0604020202020204" pitchFamily="34" charset="0"/>
              </a:rPr>
              <a:t> </a:t>
            </a:r>
          </a:p>
          <a:p>
            <a:pPr algn="just">
              <a:lnSpc>
                <a:spcPct val="150000"/>
              </a:lnSpc>
            </a:pPr>
            <a:r>
              <a:rPr lang="vi-VN" sz="2000" dirty="0" smtClean="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a:t>
            </a:r>
            <a:endParaRPr lang="en-US" sz="2000" b="1" dirty="0" smtClean="0">
              <a:latin typeface="Arial (Body)"/>
              <a:cs typeface="Arial" panose="020B0604020202020204" pitchFamily="34" charset="0"/>
            </a:endParaRP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if</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(cây-tìm-kiếm không thể mở rộng được nữa) </a:t>
            </a:r>
            <a:r>
              <a:rPr lang="en-US" sz="2000" b="1" dirty="0" smtClean="0">
                <a:latin typeface="Arial (Body)"/>
                <a:cs typeface="Arial" panose="020B0604020202020204" pitchFamily="34" charset="0"/>
              </a:rPr>
              <a:t>t</a:t>
            </a:r>
            <a:r>
              <a:rPr lang="vi-VN" sz="2000" b="1" dirty="0" smtClean="0">
                <a:latin typeface="Arial (Body)"/>
                <a:cs typeface="Arial" panose="020B0604020202020204" pitchFamily="34" charset="0"/>
              </a:rPr>
              <a:t>hen</a:t>
            </a:r>
            <a:endParaRPr lang="en-US" sz="2000" b="1"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return</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failure </a:t>
            </a:r>
          </a:p>
          <a:p>
            <a:pPr algn="just">
              <a:lnSpc>
                <a:spcPct val="150000"/>
              </a:lnSpc>
            </a:pPr>
            <a:r>
              <a:rPr lang="en-US" sz="2000" dirty="0" smtClean="0">
                <a:latin typeface="Arial (Body)"/>
                <a:cs typeface="Arial" panose="020B0604020202020204" pitchFamily="34" charset="0"/>
              </a:rPr>
              <a:t>		</a:t>
            </a:r>
            <a:r>
              <a:rPr lang="vi-VN" sz="2000" dirty="0" smtClean="0">
                <a:latin typeface="Arial (Body)"/>
                <a:cs typeface="Arial" panose="020B0604020202020204" pitchFamily="34" charset="0"/>
              </a:rPr>
              <a:t>nút-lá  </a:t>
            </a:r>
            <a:r>
              <a:rPr lang="vi-VN" sz="2000" dirty="0">
                <a:latin typeface="Arial (Body)"/>
                <a:cs typeface="Arial" panose="020B0604020202020204" pitchFamily="34" charset="0"/>
              </a:rPr>
              <a:t>Chọn-1-nút-lá(cây-tìm-kiếm, strategy</a:t>
            </a:r>
            <a:r>
              <a:rPr lang="vi-VN" sz="2000" dirty="0" smtClean="0">
                <a:latin typeface="Arial (Body)"/>
                <a:cs typeface="Arial" panose="020B0604020202020204" pitchFamily="34" charset="0"/>
              </a:rPr>
              <a:t>)</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if</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node-lá là trạng-thái-đích) </a:t>
            </a:r>
            <a:r>
              <a:rPr lang="vi-VN" sz="2000" b="1" dirty="0">
                <a:latin typeface="Arial (Body)"/>
                <a:cs typeface="Arial" panose="020B0604020202020204" pitchFamily="34" charset="0"/>
              </a:rPr>
              <a:t>then </a:t>
            </a:r>
            <a:endParaRPr lang="en-US" sz="2000" b="1"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return</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Đường-đi(trạng-thái-đầu, nút-lá) </a:t>
            </a:r>
            <a:endParaRPr lang="en-US" sz="2000" dirty="0" smtClean="0">
              <a:latin typeface="Arial (Body)"/>
              <a:cs typeface="Arial" panose="020B0604020202020204" pitchFamily="34" charset="0"/>
            </a:endParaRP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else</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mở-rộng(cây-tìm-kiếm, các-trạng-thái-kề(nút-lá</a:t>
            </a:r>
            <a:r>
              <a:rPr lang="vi-VN" sz="2000" dirty="0" smtClean="0">
                <a:latin typeface="Arial (Body)"/>
                <a:cs typeface="Arial" panose="020B0604020202020204" pitchFamily="34" charset="0"/>
              </a:rPr>
              <a:t>))</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vi-VN" sz="2000" b="1" dirty="0" smtClean="0">
                <a:latin typeface="Arial (Body)"/>
                <a:cs typeface="Arial" panose="020B0604020202020204" pitchFamily="34" charset="0"/>
              </a:rPr>
              <a:t>}</a:t>
            </a:r>
            <a:endParaRPr lang="en-US" sz="2000" b="1" dirty="0" smtClean="0">
              <a:latin typeface="Arial (Body)"/>
              <a:cs typeface="Arial" panose="020B0604020202020204" pitchFamily="34" charset="0"/>
            </a:endParaRPr>
          </a:p>
        </p:txBody>
      </p:sp>
      <p:sp>
        <p:nvSpPr>
          <p:cNvPr id="2" name="Rectangle 1"/>
          <p:cNvSpPr/>
          <p:nvPr/>
        </p:nvSpPr>
        <p:spPr>
          <a:xfrm>
            <a:off x="838199" y="492734"/>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tổng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quát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r>
              <a:rPr lang="en-US" sz="2800" b="1" spc="300" dirty="0">
                <a:solidFill>
                  <a:schemeClr val="bg2"/>
                </a:solidFill>
                <a:latin typeface="Arial" panose="020B0604020202020204" pitchFamily="34" charset="0"/>
                <a:cs typeface="Arial" panose="020B0604020202020204" pitchFamily="34" charset="0"/>
              </a:rPr>
              <a:t> </a:t>
            </a:r>
            <a:endParaRPr lang="en-US" sz="2800" b="1" spc="300" dirty="0">
              <a:solidFill>
                <a:schemeClr val="bg2"/>
              </a:solidFill>
              <a:latin typeface="Arial" panose="020B0604020202020204" pitchFamily="34" charset="0"/>
              <a:cs typeface="Arial" panose="020B0604020202020204" pitchFamily="34" charset="0"/>
            </a:endParaRPr>
          </a:p>
        </p:txBody>
      </p:sp>
      <p:sp>
        <p:nvSpPr>
          <p:cNvPr id="3" name="Oval 2"/>
          <p:cNvSpPr/>
          <p:nvPr/>
        </p:nvSpPr>
        <p:spPr>
          <a:xfrm>
            <a:off x="10377055" y="1482436"/>
            <a:ext cx="429490" cy="38792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Oval 4"/>
          <p:cNvSpPr/>
          <p:nvPr/>
        </p:nvSpPr>
        <p:spPr>
          <a:xfrm>
            <a:off x="10397838" y="2347443"/>
            <a:ext cx="429490" cy="3879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Oval 5"/>
          <p:cNvSpPr/>
          <p:nvPr/>
        </p:nvSpPr>
        <p:spPr>
          <a:xfrm>
            <a:off x="11139055" y="3187093"/>
            <a:ext cx="429490" cy="3879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Oval 6"/>
          <p:cNvSpPr/>
          <p:nvPr/>
        </p:nvSpPr>
        <p:spPr>
          <a:xfrm>
            <a:off x="9788237" y="3187093"/>
            <a:ext cx="429490" cy="3879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Oval 7"/>
          <p:cNvSpPr/>
          <p:nvPr/>
        </p:nvSpPr>
        <p:spPr>
          <a:xfrm>
            <a:off x="9296400" y="4097342"/>
            <a:ext cx="429490" cy="3879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10591800" y="4097342"/>
            <a:ext cx="429490" cy="38792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2" name="Straight Arrow Connector 11"/>
          <p:cNvCxnSpPr>
            <a:stCxn id="3" idx="4"/>
            <a:endCxn id="5" idx="0"/>
          </p:cNvCxnSpPr>
          <p:nvPr/>
        </p:nvCxnSpPr>
        <p:spPr>
          <a:xfrm>
            <a:off x="10591800" y="1870364"/>
            <a:ext cx="0" cy="4770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 idx="7"/>
          </p:cNvCxnSpPr>
          <p:nvPr/>
        </p:nvCxnSpPr>
        <p:spPr>
          <a:xfrm flipH="1">
            <a:off x="10154830" y="2735371"/>
            <a:ext cx="416188" cy="508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1"/>
          </p:cNvCxnSpPr>
          <p:nvPr/>
        </p:nvCxnSpPr>
        <p:spPr>
          <a:xfrm>
            <a:off x="10137789" y="3542247"/>
            <a:ext cx="516908" cy="6119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92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139749"/>
            <a:ext cx="10709564"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Trong giải thuật chung này, chiến lược tìm kiếm (strategy) sẽ quyết định việc chọn nút </a:t>
            </a:r>
            <a:r>
              <a:rPr lang="vi-VN" sz="2400" dirty="0" smtClean="0">
                <a:latin typeface="Arial (Body)"/>
                <a:cs typeface="Arial" panose="020B0604020202020204" pitchFamily="34" charset="0"/>
              </a:rPr>
              <a:t>lá</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nào </a:t>
            </a:r>
            <a:r>
              <a:rPr lang="vi-VN" sz="2400" dirty="0">
                <a:latin typeface="Arial (Body)"/>
                <a:cs typeface="Arial" panose="020B0604020202020204" pitchFamily="34" charset="0"/>
              </a:rPr>
              <a:t>trong số nút lá của cây để mở rộng cây tìm kiếm, ví dụ như nút lá nào xuất hiện </a:t>
            </a:r>
            <a:r>
              <a:rPr lang="vi-VN" sz="2400" dirty="0" smtClean="0">
                <a:latin typeface="Arial (Body)"/>
                <a:cs typeface="Arial" panose="020B0604020202020204" pitchFamily="34" charset="0"/>
              </a:rPr>
              <a:t>trong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cây </a:t>
            </a:r>
            <a:r>
              <a:rPr lang="vi-VN" sz="2400" dirty="0">
                <a:latin typeface="Arial (Body)"/>
                <a:cs typeface="Arial" panose="020B0604020202020204" pitchFamily="34" charset="0"/>
              </a:rPr>
              <a:t>sớm hơn thì được chọn trước để phát triển cây (đây là chiến lược tìm kiếm theo chiều </a:t>
            </a:r>
            <a:r>
              <a:rPr lang="vi-VN" sz="2400" dirty="0" smtClean="0">
                <a:latin typeface="Arial (Body)"/>
                <a:cs typeface="Arial" panose="020B0604020202020204" pitchFamily="34" charset="0"/>
              </a:rPr>
              <a:t>rộng),</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en-US" sz="2400" dirty="0" smtClean="0">
                <a:latin typeface="Arial (Body)"/>
                <a:cs typeface="Arial" panose="020B0604020202020204" pitchFamily="34" charset="0"/>
              </a:rPr>
              <a:t>H</a:t>
            </a:r>
            <a:r>
              <a:rPr lang="vi-VN" sz="2400" dirty="0" smtClean="0">
                <a:latin typeface="Arial (Body)"/>
                <a:cs typeface="Arial" panose="020B0604020202020204" pitchFamily="34" charset="0"/>
              </a:rPr>
              <a:t>oặc </a:t>
            </a:r>
            <a:r>
              <a:rPr lang="vi-VN" sz="2400" dirty="0">
                <a:latin typeface="Arial (Body)"/>
                <a:cs typeface="Arial" panose="020B0604020202020204" pitchFamily="34" charset="0"/>
              </a:rPr>
              <a:t>nút lá nào xuất hiện sau thì được chọn để mở rộng cây (đây là chiến lược </a:t>
            </a:r>
            <a:r>
              <a:rPr lang="vi-VN" sz="2400" dirty="0"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kiếm </a:t>
            </a:r>
            <a:r>
              <a:rPr lang="vi-VN" sz="2400" dirty="0">
                <a:latin typeface="Arial (Body)"/>
                <a:cs typeface="Arial" panose="020B0604020202020204" pitchFamily="34" charset="0"/>
              </a:rPr>
              <a:t>theo chiều sâu).</a:t>
            </a:r>
            <a:endParaRPr lang="en-US" sz="2400" b="1" dirty="0" smtClean="0">
              <a:latin typeface="Arial (Body)"/>
              <a:cs typeface="Arial" panose="020B0604020202020204" pitchFamily="34" charset="0"/>
            </a:endParaRPr>
          </a:p>
        </p:txBody>
      </p:sp>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tổng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quát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r>
              <a:rPr lang="en-US" sz="2800" b="1" spc="300" dirty="0">
                <a:solidFill>
                  <a:schemeClr val="bg2"/>
                </a:solidFill>
                <a:latin typeface="Arial" panose="020B0604020202020204" pitchFamily="34" charset="0"/>
                <a:cs typeface="Arial" panose="020B0604020202020204" pitchFamily="34" charset="0"/>
              </a:rPr>
              <a:t> </a:t>
            </a:r>
            <a:endParaRPr lang="en-US" sz="2800" b="1" spc="300" dirty="0">
              <a:solidFill>
                <a:schemeClr val="bg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324" y="3987079"/>
            <a:ext cx="2095500" cy="2790825"/>
          </a:xfrm>
          <a:prstGeom prst="rect">
            <a:avLst/>
          </a:prstGeom>
        </p:spPr>
      </p:pic>
      <p:sp>
        <p:nvSpPr>
          <p:cNvPr id="10" name="Rectangle 2"/>
          <p:cNvSpPr>
            <a:spLocks noChangeArrowheads="1"/>
          </p:cNvSpPr>
          <p:nvPr/>
        </p:nvSpPr>
        <p:spPr bwMode="auto">
          <a:xfrm>
            <a:off x="5773305" y="4708076"/>
            <a:ext cx="42210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1" u="none" strike="noStrike" cap="none" normalizeH="0" baseline="0" dirty="0" smtClean="0">
                <a:ln>
                  <a:noFill/>
                </a:ln>
                <a:solidFill>
                  <a:srgbClr val="222222"/>
                </a:solidFill>
                <a:effectLst/>
                <a:latin typeface="Arial" panose="020B0604020202020204" pitchFamily="34" charset="0"/>
              </a:rPr>
              <a:t>Konrad </a:t>
            </a:r>
            <a:r>
              <a:rPr kumimoji="0" lang="en-US" altLang="en-US" sz="2000" b="1" i="1" u="none" strike="noStrike" cap="none" normalizeH="0" baseline="0" dirty="0" err="1" smtClean="0">
                <a:ln>
                  <a:noFill/>
                </a:ln>
                <a:solidFill>
                  <a:srgbClr val="222222"/>
                </a:solidFill>
                <a:effectLst/>
                <a:latin typeface="Arial" panose="020B0604020202020204" pitchFamily="34" charset="0"/>
              </a:rPr>
              <a:t>Zuse</a:t>
            </a:r>
            <a:r>
              <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 </a:t>
            </a:r>
            <a:r>
              <a:rPr lang="en-US" sz="2000" dirty="0"/>
              <a:t>1945</a:t>
            </a:r>
            <a:endPar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(22 June 1910 - 18 December 1995)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err="1" smtClean="0">
                <a:solidFill>
                  <a:srgbClr val="222222"/>
                </a:solidFill>
                <a:cs typeface="Arial" panose="020B0604020202020204" pitchFamily="34" charset="0"/>
              </a:rPr>
              <a:t>BFS</a:t>
            </a:r>
            <a:r>
              <a:rPr lang="en-US" altLang="en-US" sz="2000" i="1" dirty="0" smtClean="0">
                <a:solidFill>
                  <a:srgbClr val="222222"/>
                </a:solidFill>
                <a:cs typeface="Arial" panose="020B0604020202020204" pitchFamily="34" charset="0"/>
              </a:rPr>
              <a:t> algorithm</a:t>
            </a:r>
            <a:endParaRPr kumimoji="0" lang="en-US" altLang="en-US" sz="2000" b="0" i="1"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1205633" y="5789784"/>
            <a:ext cx="45676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000" b="1" dirty="0"/>
              <a:t>Charles Pierre </a:t>
            </a:r>
            <a:r>
              <a:rPr lang="en-US" sz="2000" b="1" dirty="0" err="1" smtClean="0"/>
              <a:t>Trémaux</a:t>
            </a:r>
            <a:r>
              <a:rPr lang="en-US" sz="2000" b="1" dirty="0" smtClean="0"/>
              <a:t> </a:t>
            </a:r>
            <a:r>
              <a:rPr lang="en-US" sz="2000" dirty="0" smtClean="0"/>
              <a:t>(19th-century)</a:t>
            </a:r>
          </a:p>
          <a:p>
            <a:pPr lvl="0"/>
            <a:r>
              <a:rPr lang="en-US" altLang="en-US" sz="2000" i="1" dirty="0" err="1" smtClean="0">
                <a:solidFill>
                  <a:srgbClr val="222222"/>
                </a:solidFill>
                <a:cs typeface="Arial" panose="020B0604020202020204" pitchFamily="34" charset="0"/>
              </a:rPr>
              <a:t>DFS</a:t>
            </a:r>
            <a:r>
              <a:rPr lang="en-US" altLang="en-US" sz="2000" i="1" dirty="0" smtClean="0">
                <a:solidFill>
                  <a:srgbClr val="222222"/>
                </a:solidFill>
                <a:cs typeface="Arial" panose="020B0604020202020204" pitchFamily="34" charset="0"/>
              </a:rPr>
              <a:t> </a:t>
            </a:r>
            <a:r>
              <a:rPr lang="en-US" altLang="en-US" sz="2000" i="1" dirty="0">
                <a:solidFill>
                  <a:srgbClr val="222222"/>
                </a:solidFill>
                <a:cs typeface="Arial" panose="020B0604020202020204" pitchFamily="34" charset="0"/>
              </a:rPr>
              <a:t>algorithm</a:t>
            </a:r>
            <a:endParaRPr kumimoji="0" lang="en-US" altLang="en-US" sz="2000" b="0" i="1"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3453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7" name="TextBox 86"/>
          <p:cNvSpPr txBox="1"/>
          <p:nvPr/>
        </p:nvSpPr>
        <p:spPr>
          <a:xfrm>
            <a:off x="1461196" y="375763"/>
            <a:ext cx="2390715" cy="2431371"/>
          </a:xfrm>
          <a:prstGeom prst="rect">
            <a:avLst/>
          </a:prstGeom>
          <a:noFill/>
        </p:spPr>
        <p:txBody>
          <a:bodyPr wrap="square" rtlCol="0">
            <a:spAutoFit/>
          </a:bodyPr>
          <a:lstStyle/>
          <a:p>
            <a:pPr algn="ctr">
              <a:lnSpc>
                <a:spcPct val="150000"/>
              </a:lnSpc>
            </a:pPr>
            <a:r>
              <a:rPr lang="en-IN" sz="5400" b="1" dirty="0" smtClean="0">
                <a:solidFill>
                  <a:srgbClr val="FF0000"/>
                </a:solidFill>
                <a:latin typeface="Arial" panose="020B0604020202020204" pitchFamily="34" charset="0"/>
                <a:ea typeface="Open Sans" panose="020B0606030504020204" pitchFamily="34" charset="0"/>
                <a:cs typeface="Arial" panose="020B0604020202020204" pitchFamily="34" charset="0"/>
              </a:rPr>
              <a:t>GIỚI THIỆU</a:t>
            </a:r>
            <a:endParaRPr lang="en-IN"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 y="3918487"/>
            <a:ext cx="5236263" cy="290903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61832" y="57412"/>
            <a:ext cx="3993006" cy="159026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595" y="57412"/>
            <a:ext cx="2857500" cy="1590261"/>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687" y="1709134"/>
            <a:ext cx="6882556" cy="2196000"/>
          </a:xfrm>
          <a:prstGeom prst="rect">
            <a:avLst/>
          </a:prstGeom>
        </p:spPr>
      </p:pic>
      <p:sp>
        <p:nvSpPr>
          <p:cNvPr id="88" name="TextBox 87"/>
          <p:cNvSpPr txBox="1"/>
          <p:nvPr/>
        </p:nvSpPr>
        <p:spPr>
          <a:xfrm>
            <a:off x="5328239" y="4756203"/>
            <a:ext cx="6863761" cy="954107"/>
          </a:xfrm>
          <a:prstGeom prst="rect">
            <a:avLst/>
          </a:prstGeom>
          <a:noFill/>
        </p:spPr>
        <p:txBody>
          <a:bodyPr wrap="square" rtlCol="0">
            <a:spAutoFit/>
          </a:bodyPr>
          <a:lstStyle/>
          <a:p>
            <a:r>
              <a:rPr lang="vi-VN" sz="2800" dirty="0">
                <a:solidFill>
                  <a:srgbClr val="E7E6E6"/>
                </a:solidFill>
                <a:ea typeface="Open Sans" panose="020B0606030504020204" pitchFamily="34" charset="0"/>
                <a:cs typeface="Arial" panose="020B0604020202020204" pitchFamily="34" charset="0"/>
              </a:rPr>
              <a:t>Trí tuệ nhân tạo là trí thông minh của máy </a:t>
            </a:r>
            <a:r>
              <a:rPr lang="vi-VN" sz="2800" dirty="0" smtClean="0">
                <a:solidFill>
                  <a:srgbClr val="E7E6E6"/>
                </a:solidFill>
                <a:ea typeface="Open Sans" panose="020B0606030504020204" pitchFamily="34" charset="0"/>
                <a:cs typeface="Arial" panose="020B0604020202020204" pitchFamily="34" charset="0"/>
              </a:rPr>
              <a:t>do </a:t>
            </a:r>
            <a:r>
              <a:rPr lang="vi-VN" sz="2800" dirty="0">
                <a:solidFill>
                  <a:srgbClr val="E7E6E6"/>
                </a:solidFill>
                <a:ea typeface="Open Sans" panose="020B0606030504020204" pitchFamily="34" charset="0"/>
                <a:cs typeface="Arial" panose="020B0604020202020204" pitchFamily="34" charset="0"/>
              </a:rPr>
              <a:t>con người tạo </a:t>
            </a:r>
            <a:r>
              <a:rPr lang="vi-VN" sz="2800" dirty="0" smtClean="0">
                <a:solidFill>
                  <a:srgbClr val="E7E6E6"/>
                </a:solidFill>
                <a:ea typeface="Open Sans" panose="020B0606030504020204" pitchFamily="34" charset="0"/>
                <a:cs typeface="Arial" panose="020B0604020202020204" pitchFamily="34" charset="0"/>
              </a:rPr>
              <a:t>ra</a:t>
            </a:r>
            <a:r>
              <a:rPr lang="en-US" sz="2800" dirty="0" smtClean="0">
                <a:solidFill>
                  <a:srgbClr val="E7E6E6"/>
                </a:solidFill>
                <a:ea typeface="Open Sans" panose="020B0606030504020204" pitchFamily="34" charset="0"/>
                <a:cs typeface="Arial" panose="020B0604020202020204" pitchFamily="34" charset="0"/>
              </a:rPr>
              <a:t>.</a:t>
            </a:r>
            <a:endParaRPr lang="en-IN" sz="2800" dirty="0">
              <a:solidFill>
                <a:srgbClr val="E7E6E6"/>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704782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8" name="TextBox 87"/>
          <p:cNvSpPr txBox="1"/>
          <p:nvPr/>
        </p:nvSpPr>
        <p:spPr>
          <a:xfrm>
            <a:off x="-27295" y="5903893"/>
            <a:ext cx="4100998" cy="1015663"/>
          </a:xfrm>
          <a:prstGeom prst="rect">
            <a:avLst/>
          </a:prstGeom>
          <a:noFill/>
        </p:spPr>
        <p:txBody>
          <a:bodyPr wrap="square" rtlCol="0">
            <a:spAutoFit/>
          </a:bodyPr>
          <a:lstStyle/>
          <a:p>
            <a:r>
              <a:rPr lang="en-US" sz="2000" i="1" dirty="0" err="1">
                <a:solidFill>
                  <a:schemeClr val="bg1"/>
                </a:solidFill>
                <a:latin typeface="Arial" panose="020B0604020202020204" pitchFamily="34" charset="0"/>
                <a:cs typeface="Arial" panose="020B0604020202020204" pitchFamily="34" charset="0"/>
              </a:rPr>
              <a:t>Đừng</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sợ</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các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cỗ</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máy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thông</a:t>
            </a:r>
            <a:r>
              <a:rPr lang="en-US" sz="2000" i="1" dirty="0">
                <a:solidFill>
                  <a:schemeClr val="bg1"/>
                </a:solidFill>
                <a:latin typeface="Arial" panose="020B0604020202020204" pitchFamily="34" charset="0"/>
                <a:cs typeface="Arial" panose="020B0604020202020204" pitchFamily="34" charset="0"/>
              </a:rPr>
              <a:t> </a:t>
            </a:r>
            <a:r>
              <a:rPr lang="en-US" sz="2000" i="1" dirty="0" smtClean="0">
                <a:solidFill>
                  <a:schemeClr val="bg1"/>
                </a:solidFill>
                <a:latin typeface="Arial" panose="020B0604020202020204" pitchFamily="34" charset="0"/>
                <a:cs typeface="Arial" panose="020B0604020202020204" pitchFamily="34" charset="0"/>
              </a:rPr>
              <a:t>minh</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Hãy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làm</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việc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với</a:t>
            </a:r>
            <a:r>
              <a:rPr lang="en-US" sz="2000" i="1" dirty="0">
                <a:solidFill>
                  <a:schemeClr val="bg1"/>
                </a:solidFill>
                <a:latin typeface="Arial" panose="020B0604020202020204" pitchFamily="34" charset="0"/>
                <a:cs typeface="Arial" panose="020B0604020202020204" pitchFamily="34" charset="0"/>
              </a:rPr>
              <a:t> </a:t>
            </a:r>
            <a:r>
              <a:rPr lang="en-US" sz="2000" i="1" dirty="0" err="1" smtClean="0">
                <a:solidFill>
                  <a:schemeClr val="bg1"/>
                </a:solidFill>
                <a:latin typeface="Arial" panose="020B0604020202020204" pitchFamily="34" charset="0"/>
                <a:cs typeface="Arial" panose="020B0604020202020204" pitchFamily="34" charset="0"/>
              </a:rPr>
              <a:t>chúng</a:t>
            </a:r>
            <a:r>
              <a:rPr lang="en-US" sz="2000" i="1" dirty="0" smtClean="0">
                <a:solidFill>
                  <a:schemeClr val="bg1"/>
                </a:solidFill>
                <a:latin typeface="Arial" panose="020B0604020202020204" pitchFamily="34" charset="0"/>
                <a:cs typeface="Arial" panose="020B0604020202020204" pitchFamily="34" charset="0"/>
              </a:rPr>
              <a:t> </a:t>
            </a:r>
          </a:p>
          <a:p>
            <a:pPr algn="r"/>
            <a:r>
              <a:rPr lang="en-US" i="1" dirty="0" smtClean="0">
                <a:solidFill>
                  <a:schemeClr val="bg1"/>
                </a:solidFill>
                <a:latin typeface="Arial" panose="020B0604020202020204" pitchFamily="34" charset="0"/>
                <a:cs typeface="Arial" panose="020B0604020202020204" pitchFamily="34" charset="0"/>
              </a:rPr>
              <a:t>Garry Kasparov | TED2017</a:t>
            </a:r>
            <a:endParaRPr lang="en-IN"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4" y="3075835"/>
            <a:ext cx="4059584" cy="263585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666" y="32535"/>
            <a:ext cx="2014332" cy="302402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4" y="27836"/>
            <a:ext cx="2032000" cy="3048000"/>
          </a:xfrm>
          <a:prstGeom prst="rect">
            <a:avLst/>
          </a:prstGeom>
        </p:spPr>
      </p:pic>
      <p:sp>
        <p:nvSpPr>
          <p:cNvPr id="11" name="TextBox 10"/>
          <p:cNvSpPr txBox="1"/>
          <p:nvPr/>
        </p:nvSpPr>
        <p:spPr>
          <a:xfrm>
            <a:off x="4462818" y="199128"/>
            <a:ext cx="7410734" cy="223984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Ngay từ khi chiếc máy tính điện tử đầu tiên ra đời, các nhà khoa </a:t>
            </a:r>
            <a:r>
              <a:rPr lang="vi-VN" sz="2400" dirty="0" smtClean="0">
                <a:solidFill>
                  <a:schemeClr val="bg1"/>
                </a:solidFill>
                <a:cs typeface="Arial" panose="020B0604020202020204" pitchFamily="34" charset="0"/>
              </a:rPr>
              <a:t>học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tính đã hướng đến phát hiển hệ thống máy tính (gồm cả phần cứng và phần mềm)</a:t>
            </a:r>
          </a:p>
          <a:p>
            <a:pPr algn="just">
              <a:lnSpc>
                <a:spcPct val="150000"/>
              </a:lnSpc>
            </a:pPr>
            <a:r>
              <a:rPr lang="vi-VN" sz="2400" dirty="0">
                <a:solidFill>
                  <a:schemeClr val="bg1"/>
                </a:solidFill>
                <a:cs typeface="Arial" panose="020B0604020202020204" pitchFamily="34" charset="0"/>
              </a:rPr>
              <a:t>sao cho nó có khả năng thông minh như loài người</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462818" y="2710316"/>
            <a:ext cx="7410734" cy="2239844"/>
          </a:xfrm>
          <a:prstGeom prst="rect">
            <a:avLst/>
          </a:prstGeom>
          <a:noFill/>
        </p:spPr>
        <p:txBody>
          <a:bodyPr wrap="square" rtlCol="0">
            <a:spAutoFit/>
          </a:bodyPr>
          <a:lstStyle/>
          <a:p>
            <a:pPr algn="just">
              <a:lnSpc>
                <a:spcPct val="150000"/>
              </a:lnSpc>
            </a:pPr>
            <a:r>
              <a:rPr lang="en-US" sz="2400" dirty="0" smtClean="0">
                <a:solidFill>
                  <a:schemeClr val="bg1"/>
                </a:solidFill>
                <a:cs typeface="Arial" panose="020B0604020202020204" pitchFamily="34" charset="0"/>
              </a:rPr>
              <a:t>T</a:t>
            </a:r>
            <a:r>
              <a:rPr lang="vi-VN" sz="2400" dirty="0" smtClean="0">
                <a:solidFill>
                  <a:schemeClr val="bg1"/>
                </a:solidFill>
                <a:cs typeface="Arial" panose="020B0604020202020204" pitchFamily="34" charset="0"/>
              </a:rPr>
              <a:t>rong </a:t>
            </a:r>
            <a:r>
              <a:rPr lang="vi-VN" sz="2400" dirty="0">
                <a:solidFill>
                  <a:schemeClr val="bg1"/>
                </a:solidFill>
                <a:cs typeface="Arial" panose="020B0604020202020204" pitchFamily="34" charset="0"/>
              </a:rPr>
              <a:t>một số lĩnh vực, máy tính có thể thực hiện tốt hơn hoặc tương đương </a:t>
            </a:r>
            <a:r>
              <a:rPr lang="vi-VN" sz="2400" dirty="0" smtClean="0">
                <a:solidFill>
                  <a:schemeClr val="bg1"/>
                </a:solidFill>
                <a:cs typeface="Arial" panose="020B0604020202020204" pitchFamily="34" charset="0"/>
              </a:rPr>
              <a:t>con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người </a:t>
            </a:r>
            <a:r>
              <a:rPr lang="vi-VN" sz="2400" dirty="0">
                <a:solidFill>
                  <a:schemeClr val="bg1"/>
                </a:solidFill>
                <a:cs typeface="Arial" panose="020B0604020202020204" pitchFamily="34" charset="0"/>
              </a:rPr>
              <a:t>(tất nhiên không phải tất cả các lĩnh vực). Đó chính là các hệ thống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0671" y="4580901"/>
            <a:ext cx="3712758" cy="2246219"/>
          </a:xfrm>
          <a:prstGeom prst="rect">
            <a:avLst/>
          </a:prstGeom>
        </p:spPr>
      </p:pic>
      <p:pic>
        <p:nvPicPr>
          <p:cNvPr id="2" name="Garry Kasparov 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928738" y="5622122"/>
            <a:ext cx="609600" cy="609600"/>
          </a:xfrm>
          <a:prstGeom prst="rect">
            <a:avLst/>
          </a:prstGeom>
        </p:spPr>
      </p:pic>
    </p:spTree>
    <p:extLst>
      <p:ext uri="{BB962C8B-B14F-4D97-AF65-F5344CB8AC3E}">
        <p14:creationId xmlns:p14="http://schemas.microsoft.com/office/powerpoint/2010/main" val="147006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9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18" name="Picture 17" descr="Screen Clippi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053832" y="329322"/>
            <a:ext cx="5925377" cy="924054"/>
          </a:xfrm>
          <a:prstGeom prst="rect">
            <a:avLst/>
          </a:prstGeom>
        </p:spPr>
      </p:pic>
      <p:sp>
        <p:nvSpPr>
          <p:cNvPr id="88" name="TextBox 87"/>
          <p:cNvSpPr txBox="1"/>
          <p:nvPr/>
        </p:nvSpPr>
        <p:spPr>
          <a:xfrm>
            <a:off x="-117792" y="2916850"/>
            <a:ext cx="2292823" cy="698717"/>
          </a:xfrm>
          <a:prstGeom prst="rect">
            <a:avLst/>
          </a:prstGeom>
          <a:noFill/>
        </p:spPr>
        <p:txBody>
          <a:bodyPr wrap="square" rtlCol="0">
            <a:spAutoFit/>
          </a:bodyPr>
          <a:lstStyle/>
          <a:p>
            <a:pPr algn="ctr">
              <a:lnSpc>
                <a:spcPct val="150000"/>
              </a:lnSpc>
            </a:pPr>
            <a:r>
              <a:rPr lang="en-US" sz="1400" i="1" dirty="0">
                <a:solidFill>
                  <a:schemeClr val="bg1"/>
                </a:solidFill>
                <a:latin typeface="Arial" panose="020B0604020202020204" pitchFamily="34" charset="0"/>
                <a:cs typeface="Arial" panose="020B0604020202020204" pitchFamily="34" charset="0"/>
              </a:rPr>
              <a:t>Herbert Alexander Simon </a:t>
            </a:r>
            <a:endParaRPr lang="en-US" sz="1400" i="1" dirty="0" smtClean="0">
              <a:solidFill>
                <a:schemeClr val="bg1"/>
              </a:solidFill>
              <a:latin typeface="Arial" panose="020B0604020202020204" pitchFamily="34" charset="0"/>
              <a:cs typeface="Arial" panose="020B0604020202020204" pitchFamily="34" charset="0"/>
            </a:endParaRPr>
          </a:p>
          <a:p>
            <a:pPr algn="ctr">
              <a:lnSpc>
                <a:spcPct val="150000"/>
              </a:lnSpc>
            </a:pPr>
            <a:r>
              <a:rPr lang="en-US" sz="1400" i="1" dirty="0" smtClean="0">
                <a:solidFill>
                  <a:schemeClr val="bg1"/>
                </a:solidFill>
                <a:latin typeface="Arial" panose="020B0604020202020204" pitchFamily="34" charset="0"/>
                <a:cs typeface="Arial" panose="020B0604020202020204" pitchFamily="34" charset="0"/>
              </a:rPr>
              <a:t>(15/6/1916 </a:t>
            </a:r>
            <a:r>
              <a:rPr lang="en-US" sz="1400" i="1" dirty="0">
                <a:solidFill>
                  <a:schemeClr val="bg1"/>
                </a:solidFill>
                <a:latin typeface="Arial" panose="020B0604020202020204" pitchFamily="34" charset="0"/>
                <a:cs typeface="Arial" panose="020B0604020202020204" pitchFamily="34" charset="0"/>
              </a:rPr>
              <a:t>– 9/2/2001)</a:t>
            </a:r>
            <a:endParaRPr lang="en-IN" sz="12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91319" y="4343150"/>
            <a:ext cx="11245755" cy="230832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Như vậy, trí tuệ nhân tạo ở đây là nói đến khả năng của máy khi thực hiện các </a:t>
            </a:r>
            <a:r>
              <a:rPr lang="vi-VN" sz="2400" dirty="0" smtClean="0">
                <a:solidFill>
                  <a:schemeClr val="bg1"/>
                </a:solidFill>
                <a:cs typeface="Arial" panose="020B0604020202020204" pitchFamily="34" charset="0"/>
              </a:rPr>
              <a:t>công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việc </a:t>
            </a:r>
            <a:r>
              <a:rPr lang="vi-VN" sz="2400" dirty="0">
                <a:solidFill>
                  <a:schemeClr val="bg1"/>
                </a:solidFill>
                <a:cs typeface="Arial" panose="020B0604020202020204" pitchFamily="34" charset="0"/>
              </a:rPr>
              <a:t>mà con người thường phải xử </a:t>
            </a:r>
            <a:r>
              <a:rPr lang="vi-VN" sz="2400" dirty="0" smtClean="0">
                <a:solidFill>
                  <a:schemeClr val="bg1"/>
                </a:solidFill>
                <a:cs typeface="Arial" panose="020B0604020202020204" pitchFamily="34" charset="0"/>
              </a:rPr>
              <a:t>lý</a:t>
            </a:r>
            <a:r>
              <a:rPr lang="en-US" sz="2400" dirty="0" smtClean="0">
                <a:solidFill>
                  <a:schemeClr val="bg1"/>
                </a:solidFill>
                <a:cs typeface="Arial" panose="020B0604020202020204" pitchFamily="34" charset="0"/>
              </a:rPr>
              <a:t>; </a:t>
            </a:r>
            <a:r>
              <a:rPr lang="en-US" sz="2400" dirty="0" err="1" smtClean="0">
                <a:solidFill>
                  <a:schemeClr val="bg1"/>
                </a:solidFill>
                <a:cs typeface="Arial" panose="020B0604020202020204" pitchFamily="34" charset="0"/>
              </a:rPr>
              <a:t>và</a:t>
            </a:r>
            <a:r>
              <a:rPr lang="en-US" sz="2400" dirty="0" smtClean="0">
                <a:solidFill>
                  <a:schemeClr val="bg1"/>
                </a:solidFill>
                <a:cs typeface="Arial" panose="020B0604020202020204" pitchFamily="34" charset="0"/>
              </a:rPr>
              <a:t> </a:t>
            </a:r>
            <a:r>
              <a:rPr lang="vi-VN" sz="2400" dirty="0">
                <a:solidFill>
                  <a:schemeClr val="bg1"/>
                </a:solidFill>
                <a:cs typeface="Arial" panose="020B0604020202020204" pitchFamily="34" charset="0"/>
              </a:rPr>
              <a:t>kết quả thực hiện </a:t>
            </a:r>
            <a:r>
              <a:rPr lang="vi-VN" sz="2400" dirty="0" smtClean="0">
                <a:solidFill>
                  <a:schemeClr val="bg1"/>
                </a:solidFill>
                <a:cs typeface="Arial" panose="020B0604020202020204" pitchFamily="34" charset="0"/>
              </a:rPr>
              <a:t>của</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là tốt hơn hoặc tương đương với con người thì ta gọi đó là máy thông minh hay </a:t>
            </a:r>
            <a:r>
              <a:rPr lang="vi-VN" sz="2400" dirty="0" smtClean="0">
                <a:solidFill>
                  <a:schemeClr val="bg1"/>
                </a:solidFill>
                <a:cs typeface="Arial" panose="020B0604020202020204" pitchFamily="34" charset="0"/>
              </a:rPr>
              <a:t>máy</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đó </a:t>
            </a:r>
            <a:r>
              <a:rPr lang="vi-VN" sz="2400" dirty="0">
                <a:solidFill>
                  <a:schemeClr val="bg1"/>
                </a:solidFill>
                <a:cs typeface="Arial" panose="020B0604020202020204" pitchFamily="34" charset="0"/>
              </a:rPr>
              <a:t>có trí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72" y="35352"/>
            <a:ext cx="1982496" cy="2777202"/>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832" y="1253376"/>
            <a:ext cx="5925377" cy="2772162"/>
          </a:xfrm>
          <a:prstGeom prst="rect">
            <a:avLst/>
          </a:prstGeom>
        </p:spPr>
      </p:pic>
      <p:pic>
        <p:nvPicPr>
          <p:cNvPr id="16" name="Picture 15" descr="Screen Clipping"/>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053833" y="34278"/>
            <a:ext cx="5925377" cy="390580"/>
          </a:xfrm>
          <a:prstGeom prst="rect">
            <a:avLst/>
          </a:prstGeom>
        </p:spPr>
      </p:pic>
      <p:sp>
        <p:nvSpPr>
          <p:cNvPr id="21" name="TextBox 20"/>
          <p:cNvSpPr txBox="1"/>
          <p:nvPr/>
        </p:nvSpPr>
        <p:spPr>
          <a:xfrm>
            <a:off x="8054117" y="54592"/>
            <a:ext cx="4070604" cy="3970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lnSpc>
                <a:spcPct val="150000"/>
              </a:lnSpc>
            </a:pPr>
            <a:r>
              <a:rPr lang="vi-VN" sz="2400" dirty="0">
                <a:solidFill>
                  <a:schemeClr val="bg1"/>
                </a:solidFill>
                <a:cs typeface="Arial" panose="020B0604020202020204" pitchFamily="34" charset="0"/>
              </a:rPr>
              <a:t>Các nhiệm vụ của con người thường xuyên phải thực hiện là: giải bài toán (tìm </a:t>
            </a:r>
            <a:r>
              <a:rPr lang="vi-VN" sz="2400" dirty="0" smtClean="0">
                <a:solidFill>
                  <a:schemeClr val="bg1"/>
                </a:solidFill>
                <a:cs typeface="Arial" panose="020B0604020202020204" pitchFamily="34" charset="0"/>
              </a:rPr>
              <a:t>kiếm,</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chứng </a:t>
            </a:r>
            <a:r>
              <a:rPr lang="vi-VN" sz="2400" dirty="0">
                <a:solidFill>
                  <a:schemeClr val="bg1"/>
                </a:solidFill>
                <a:cs typeface="Arial" panose="020B0604020202020204" pitchFamily="34" charset="0"/>
              </a:rPr>
              <a:t>minh, lập luận), học, giao tiếp, thể hiện cảm xúc, thích nghi với môi trường </a:t>
            </a:r>
            <a:r>
              <a:rPr lang="vi-VN" sz="2400" dirty="0" smtClean="0">
                <a:solidFill>
                  <a:schemeClr val="bg1"/>
                </a:solidFill>
                <a:cs typeface="Arial" panose="020B0604020202020204" pitchFamily="34" charset="0"/>
              </a:rPr>
              <a:t>xung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quanh</a:t>
            </a:r>
            <a:r>
              <a:rPr lang="vi-VN" sz="2400" dirty="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v.v.</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924974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282692" y="145844"/>
            <a:ext cx="7824078" cy="3970318"/>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Vào năm 1943, Warren McCulioch và Walter Pitts bắt đầu thực hiện nghiên cứu ba cơ sở </a:t>
            </a:r>
            <a:r>
              <a:rPr lang="vi-VN" sz="2400" dirty="0" smtClean="0">
                <a:solidFill>
                  <a:schemeClr val="bg1"/>
                </a:solidFill>
                <a:cs typeface="Arial" panose="020B0604020202020204" pitchFamily="34" charset="0"/>
              </a:rPr>
              <a:t>lý </a:t>
            </a:r>
            <a:r>
              <a:rPr lang="vi-VN" sz="2400" dirty="0">
                <a:solidFill>
                  <a:schemeClr val="bg1"/>
                </a:solidFill>
                <a:cs typeface="Arial" panose="020B0604020202020204" pitchFamily="34" charset="0"/>
              </a:rPr>
              <a:t>thuyết cơ bản: triết học cơ bản và chức năng của các noron thần kinh; phân tích </a:t>
            </a:r>
            <a:r>
              <a:rPr lang="vi-VN" sz="2400" dirty="0" smtClean="0">
                <a:solidFill>
                  <a:schemeClr val="bg1"/>
                </a:solidFill>
                <a:cs typeface="Arial" panose="020B0604020202020204" pitchFamily="34" charset="0"/>
              </a:rPr>
              <a:t>các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mệnh </a:t>
            </a:r>
            <a:r>
              <a:rPr lang="vi-VN" sz="2400" dirty="0">
                <a:solidFill>
                  <a:schemeClr val="bg1"/>
                </a:solidFill>
                <a:cs typeface="Arial" panose="020B0604020202020204" pitchFamily="34" charset="0"/>
              </a:rPr>
              <a:t>đề logic; và lý thuyết dự đoán của Turing. Các tác giả đã nghiên cứu đề xuât </a:t>
            </a:r>
            <a:r>
              <a:rPr lang="vi-VN" sz="2400" dirty="0" smtClean="0">
                <a:solidFill>
                  <a:schemeClr val="bg1"/>
                </a:solidFill>
                <a:cs typeface="Arial" panose="020B0604020202020204" pitchFamily="34" charset="0"/>
              </a:rPr>
              <a:t>mô</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hình </a:t>
            </a:r>
            <a:r>
              <a:rPr lang="vi-VN" sz="2400" dirty="0">
                <a:solidFill>
                  <a:schemeClr val="bg1"/>
                </a:solidFill>
                <a:cs typeface="Arial" panose="020B0604020202020204" pitchFamily="34" charset="0"/>
              </a:rPr>
              <a:t>noron nhân tạo, mỗi noron đặc trưng bởi hai trạng thái “bật”, “tắt” và phát hiện </a:t>
            </a:r>
            <a:r>
              <a:rPr lang="vi-VN" sz="2400" dirty="0" smtClean="0">
                <a:solidFill>
                  <a:schemeClr val="bg1"/>
                </a:solidFill>
                <a:cs typeface="Arial" panose="020B0604020202020204" pitchFamily="34" charset="0"/>
              </a:rPr>
              <a:t>mạng </a:t>
            </a:r>
            <a:r>
              <a:rPr lang="vi-VN" sz="2400" dirty="0">
                <a:solidFill>
                  <a:schemeClr val="bg1"/>
                </a:solidFill>
                <a:cs typeface="Arial" panose="020B0604020202020204" pitchFamily="34" charset="0"/>
              </a:rPr>
              <a:t>noron có khả năng học.</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118" y="21704"/>
            <a:ext cx="3762900" cy="49727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118" y="4994448"/>
            <a:ext cx="2646464" cy="186355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1771" r="4643"/>
          <a:stretch/>
        </p:blipFill>
        <p:spPr>
          <a:xfrm>
            <a:off x="10918209" y="4994448"/>
            <a:ext cx="1223389" cy="1863552"/>
          </a:xfrm>
          <a:prstGeom prst="rect">
            <a:avLst/>
          </a:prstGeom>
        </p:spPr>
      </p:pic>
      <p:sp>
        <p:nvSpPr>
          <p:cNvPr id="14" name="TextBox 13"/>
          <p:cNvSpPr txBox="1"/>
          <p:nvPr/>
        </p:nvSpPr>
        <p:spPr>
          <a:xfrm>
            <a:off x="282692" y="4116162"/>
            <a:ext cx="7824078" cy="267765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lnSpc>
                <a:spcPct val="150000"/>
              </a:lnSpc>
            </a:pPr>
            <a:r>
              <a:rPr lang="vi-VN" sz="1600" i="1" dirty="0"/>
              <a:t>Các khái niệm về giải pháp của một mạng và khả năng thực hiện của một vị ngữ logic bằng một mạng. Sau khi phân chia các tế bào thần kinh trong một mạng trong hai </a:t>
            </a:r>
            <a:r>
              <a:rPr lang="vi-VN" sz="1600" i="1" dirty="0" smtClean="0"/>
              <a:t>nhóm</a:t>
            </a:r>
            <a:r>
              <a:rPr lang="en-US" sz="1600" i="1" dirty="0" smtClean="0"/>
              <a:t>: (1) </a:t>
            </a:r>
            <a:r>
              <a:rPr lang="vi-VN" sz="1600" i="1" dirty="0" smtClean="0"/>
              <a:t>các </a:t>
            </a:r>
            <a:r>
              <a:rPr lang="vi-VN" sz="1600" i="1" dirty="0"/>
              <a:t>nơron đầu </a:t>
            </a:r>
            <a:r>
              <a:rPr lang="vi-VN" sz="1600" i="1" dirty="0" smtClean="0"/>
              <a:t>vào </a:t>
            </a:r>
            <a:r>
              <a:rPr lang="vi-VN" sz="1600" i="1" dirty="0"/>
              <a:t>không nhận được tín hiệu từ bất kỳ nơron nào khác trong mạng và </a:t>
            </a:r>
            <a:r>
              <a:rPr lang="en-US" sz="1600" i="1" dirty="0" smtClean="0"/>
              <a:t>(2): </a:t>
            </a:r>
            <a:r>
              <a:rPr lang="vi-VN" sz="1600" i="1" dirty="0" smtClean="0"/>
              <a:t>phần </a:t>
            </a:r>
            <a:r>
              <a:rPr lang="vi-VN" sz="1600" i="1" dirty="0"/>
              <a:t>còn </a:t>
            </a:r>
            <a:r>
              <a:rPr lang="vi-VN" sz="1600" i="1" dirty="0" smtClean="0"/>
              <a:t>lại</a:t>
            </a:r>
            <a:r>
              <a:rPr lang="en-US" sz="1600" i="1" dirty="0" smtClean="0"/>
              <a:t>.</a:t>
            </a:r>
            <a:r>
              <a:rPr lang="vi-VN" sz="1600" i="1" dirty="0" smtClean="0"/>
              <a:t> </a:t>
            </a:r>
            <a:r>
              <a:rPr lang="en-US" sz="1600" i="1" dirty="0" smtClean="0"/>
              <a:t>2 </a:t>
            </a:r>
            <a:r>
              <a:rPr lang="en-US" sz="1600" i="1" dirty="0" err="1" smtClean="0"/>
              <a:t>ông</a:t>
            </a:r>
            <a:r>
              <a:rPr lang="en-US" sz="1600" i="1" dirty="0" smtClean="0"/>
              <a:t> </a:t>
            </a:r>
            <a:r>
              <a:rPr lang="vi-VN" sz="1600" i="1" dirty="0" smtClean="0"/>
              <a:t>xác </a:t>
            </a:r>
            <a:r>
              <a:rPr lang="vi-VN" sz="1600" i="1" dirty="0"/>
              <a:t>định một phương pháp để trả lời hai câu hỏi theo cách tổng quát nhất có </a:t>
            </a:r>
            <a:r>
              <a:rPr lang="vi-VN" sz="1600" i="1" dirty="0" smtClean="0"/>
              <a:t>thể:</a:t>
            </a:r>
            <a:r>
              <a:rPr lang="en-US" sz="1600" i="1" dirty="0" smtClean="0"/>
              <a:t> </a:t>
            </a:r>
          </a:p>
          <a:p>
            <a:pPr algn="just">
              <a:lnSpc>
                <a:spcPct val="150000"/>
              </a:lnSpc>
            </a:pPr>
            <a:r>
              <a:rPr lang="vi-VN" sz="1600" i="1" dirty="0" smtClean="0"/>
              <a:t>Một </a:t>
            </a:r>
            <a:r>
              <a:rPr lang="vi-VN" sz="1600" i="1" dirty="0"/>
              <a:t>tính toán mạng đã cho là gì</a:t>
            </a:r>
            <a:r>
              <a:rPr lang="vi-VN" sz="1600" i="1" dirty="0" smtClean="0"/>
              <a:t>?</a:t>
            </a:r>
            <a:endParaRPr lang="en-US" sz="1600" i="1" dirty="0"/>
          </a:p>
          <a:p>
            <a:pPr algn="just">
              <a:lnSpc>
                <a:spcPct val="150000"/>
              </a:lnSpc>
            </a:pPr>
            <a:r>
              <a:rPr lang="vi-VN" sz="1600" i="1" dirty="0" smtClean="0"/>
              <a:t>Một </a:t>
            </a:r>
            <a:r>
              <a:rPr lang="vi-VN" sz="1600" i="1" dirty="0"/>
              <a:t>mạng lưới có thể tính toán một câu logic hợp lý không?</a:t>
            </a:r>
            <a:endParaRPr lang="en-IN" sz="16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119657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146214" y="3694260"/>
            <a:ext cx="11605600" cy="2862322"/>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Thuật ngữ “Trí tuệ nhân tạo” (Artificial Intelligence - AI) được thiết lập bởi </a:t>
            </a:r>
            <a:r>
              <a:rPr lang="vi-VN" sz="2400" dirty="0" smtClean="0">
                <a:solidFill>
                  <a:schemeClr val="bg1"/>
                </a:solidFill>
                <a:cs typeface="Arial" panose="020B0604020202020204" pitchFamily="34" charset="0"/>
              </a:rPr>
              <a:t>John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McCarthy </a:t>
            </a:r>
            <a:r>
              <a:rPr lang="vi-VN" sz="2400" dirty="0">
                <a:solidFill>
                  <a:schemeClr val="bg1"/>
                </a:solidFill>
                <a:cs typeface="Arial" panose="020B0604020202020204" pitchFamily="34" charset="0"/>
              </a:rPr>
              <a:t>tại Hội thảo đầu tiên về chủ đề này vào mùa hè năm 1956. Đồng thời, ông</a:t>
            </a:r>
          </a:p>
          <a:p>
            <a:pPr algn="just">
              <a:lnSpc>
                <a:spcPct val="150000"/>
              </a:lnSpc>
            </a:pPr>
            <a:r>
              <a:rPr lang="vi-VN" sz="2400" dirty="0">
                <a:solidFill>
                  <a:schemeClr val="bg1"/>
                </a:solidFill>
                <a:cs typeface="Arial" panose="020B0604020202020204" pitchFamily="34" charset="0"/>
              </a:rPr>
              <a:t>cũng đề xuất ngôn ngữ lập trình Lisp – một trong những ngôn ngữ lập trình hàm tiêu</a:t>
            </a:r>
          </a:p>
          <a:p>
            <a:pPr algn="just">
              <a:lnSpc>
                <a:spcPct val="150000"/>
              </a:lnSpc>
            </a:pPr>
            <a:r>
              <a:rPr lang="vi-VN" sz="2400" dirty="0">
                <a:solidFill>
                  <a:schemeClr val="bg1"/>
                </a:solidFill>
                <a:cs typeface="Arial" panose="020B0604020202020204" pitchFamily="34" charset="0"/>
              </a:rPr>
              <a:t>biểu, được sử dụng trong lĩnh vực AI. Sau đó, Alan Turing đưa ra "Turing test" như </a:t>
            </a:r>
            <a:r>
              <a:rPr lang="vi-VN" sz="2400" dirty="0" smtClean="0">
                <a:solidFill>
                  <a:schemeClr val="bg1"/>
                </a:solidFill>
                <a:cs typeface="Arial" panose="020B0604020202020204" pitchFamily="34" charset="0"/>
              </a:rPr>
              <a:t>là</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một </a:t>
            </a:r>
            <a:r>
              <a:rPr lang="vi-VN" sz="2400" dirty="0">
                <a:solidFill>
                  <a:schemeClr val="bg1"/>
                </a:solidFill>
                <a:cs typeface="Arial" panose="020B0604020202020204" pitchFamily="34" charset="0"/>
              </a:rPr>
              <a:t>phương pháp kiểm chứng hành vi thông </a:t>
            </a:r>
            <a:r>
              <a:rPr lang="vi-VN" sz="2400" dirty="0" smtClean="0">
                <a:solidFill>
                  <a:schemeClr val="bg1"/>
                </a:solidFill>
                <a:cs typeface="Arial" panose="020B0604020202020204" pitchFamily="34" charset="0"/>
              </a:rPr>
              <a:t>minh</a:t>
            </a:r>
            <a:r>
              <a:rPr lang="en-US" sz="2400" dirty="0" smtClean="0">
                <a:solidFill>
                  <a:schemeClr val="bg1"/>
                </a:solidFill>
                <a:cs typeface="Arial" panose="020B0604020202020204" pitchFamily="34" charset="0"/>
              </a:rPr>
              <a:t>.</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2" y="28338"/>
            <a:ext cx="10285714" cy="3174603"/>
          </a:xfrm>
          <a:prstGeom prst="rect">
            <a:avLst/>
          </a:prstGeom>
        </p:spPr>
      </p:pic>
      <p:sp>
        <p:nvSpPr>
          <p:cNvPr id="10" name="Flowchart: Off-page Connector 9"/>
          <p:cNvSpPr/>
          <p:nvPr/>
        </p:nvSpPr>
        <p:spPr>
          <a:xfrm>
            <a:off x="10309520" y="13648"/>
            <a:ext cx="1869256" cy="3189293"/>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452677" y="114585"/>
            <a:ext cx="1582942" cy="15829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10382145" y="1695848"/>
            <a:ext cx="1755610" cy="878895"/>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John </a:t>
            </a:r>
            <a:r>
              <a:rPr lang="en-US" b="1" i="1" dirty="0" smtClean="0">
                <a:solidFill>
                  <a:schemeClr val="bg1"/>
                </a:solidFill>
                <a:latin typeface="Times New Roman" panose="02020603050405020304" pitchFamily="18" charset="0"/>
              </a:rPr>
              <a:t>McCarthy</a:t>
            </a:r>
          </a:p>
          <a:p>
            <a:pPr algn="ctr">
              <a:lnSpc>
                <a:spcPct val="150000"/>
              </a:lnSpc>
            </a:pPr>
            <a:r>
              <a:rPr lang="en-US" b="1" i="1" dirty="0" smtClean="0">
                <a:solidFill>
                  <a:schemeClr val="bg1"/>
                </a:solidFill>
                <a:latin typeface="Times New Roman" panose="02020603050405020304" pitchFamily="18" charset="0"/>
              </a:rPr>
              <a:t>(1927-2011</a:t>
            </a:r>
            <a:r>
              <a:rPr lang="en-US" b="1" i="1" dirty="0">
                <a:solidFill>
                  <a:schemeClr val="bg1"/>
                </a:solidFill>
                <a:latin typeface="Times New Roman" panose="02020603050405020304" pitchFamily="18" charset="0"/>
              </a:rPr>
              <a:t>) </a:t>
            </a:r>
            <a:endParaRPr lang="en-US" b="1" i="1" dirty="0">
              <a:solidFill>
                <a:schemeClr val="bg1"/>
              </a:solidFill>
            </a:endParaRPr>
          </a:p>
        </p:txBody>
      </p:sp>
    </p:spTree>
    <p:extLst>
      <p:ext uri="{BB962C8B-B14F-4D97-AF65-F5344CB8AC3E}">
        <p14:creationId xmlns:p14="http://schemas.microsoft.com/office/powerpoint/2010/main" val="1790923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87" y="27296"/>
            <a:ext cx="8426043" cy="38759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782" y="3940506"/>
            <a:ext cx="2095500" cy="2876550"/>
          </a:xfrm>
          <a:prstGeom prst="rect">
            <a:avLst/>
          </a:prstGeom>
        </p:spPr>
      </p:pic>
      <p:sp>
        <p:nvSpPr>
          <p:cNvPr id="8" name="Rectangle 7"/>
          <p:cNvSpPr/>
          <p:nvPr/>
        </p:nvSpPr>
        <p:spPr>
          <a:xfrm>
            <a:off x="10112723" y="6358982"/>
            <a:ext cx="1973617" cy="458074"/>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Joel Moses (1941)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887" y="3940506"/>
            <a:ext cx="6283249" cy="2876550"/>
          </a:xfrm>
          <a:prstGeom prst="rect">
            <a:avLst/>
          </a:prstGeom>
        </p:spPr>
      </p:pic>
      <p:pic>
        <p:nvPicPr>
          <p:cNvPr id="6" name="Picture 5"/>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8114" y="3986085"/>
            <a:ext cx="3094880" cy="2785392"/>
          </a:xfrm>
          <a:prstGeom prst="rect">
            <a:avLst/>
          </a:prstGeom>
        </p:spPr>
      </p:pic>
      <p:sp>
        <p:nvSpPr>
          <p:cNvPr id="7" name="Rectangle 6"/>
          <p:cNvSpPr/>
          <p:nvPr/>
        </p:nvSpPr>
        <p:spPr>
          <a:xfrm>
            <a:off x="4722125" y="6403353"/>
            <a:ext cx="4840115" cy="369332"/>
          </a:xfrm>
          <a:prstGeom prst="rect">
            <a:avLst/>
          </a:prstGeom>
        </p:spPr>
        <p:txBody>
          <a:bodyPr wrap="square">
            <a:spAutoFit/>
          </a:bodyPr>
          <a:lstStyle/>
          <a:p>
            <a:r>
              <a:rPr lang="en-US" dirty="0">
                <a:solidFill>
                  <a:srgbClr val="FF0000"/>
                </a:solidFill>
              </a:rPr>
              <a:t>Marvin </a:t>
            </a:r>
            <a:r>
              <a:rPr lang="en-US" dirty="0" err="1">
                <a:solidFill>
                  <a:srgbClr val="FF0000"/>
                </a:solidFill>
              </a:rPr>
              <a:t>Minsky</a:t>
            </a:r>
            <a:r>
              <a:rPr lang="en-US" dirty="0">
                <a:solidFill>
                  <a:srgbClr val="FF0000"/>
                </a:solidFill>
              </a:rPr>
              <a:t> </a:t>
            </a:r>
            <a:r>
              <a:rPr lang="en-US" dirty="0" smtClean="0">
                <a:solidFill>
                  <a:srgbClr val="FF0000"/>
                </a:solidFill>
              </a:rPr>
              <a:t>                                Seymour </a:t>
            </a:r>
            <a:r>
              <a:rPr lang="en-US" dirty="0" err="1">
                <a:solidFill>
                  <a:srgbClr val="FF0000"/>
                </a:solidFill>
              </a:rPr>
              <a:t>Papert</a:t>
            </a:r>
            <a:r>
              <a:rPr lang="en-US" dirty="0">
                <a:solidFill>
                  <a:srgbClr val="FF0000"/>
                </a:solidFill>
              </a:rPr>
              <a:t> </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53" y="23594"/>
            <a:ext cx="2604402" cy="3047151"/>
          </a:xfrm>
          <a:prstGeom prst="rect">
            <a:avLst/>
          </a:prstGeom>
        </p:spPr>
      </p:pic>
      <p:sp>
        <p:nvSpPr>
          <p:cNvPr id="13" name="Rectangle 12"/>
          <p:cNvSpPr/>
          <p:nvPr/>
        </p:nvSpPr>
        <p:spPr>
          <a:xfrm>
            <a:off x="59957" y="2938105"/>
            <a:ext cx="2479369" cy="830997"/>
          </a:xfrm>
          <a:prstGeom prst="rect">
            <a:avLst/>
          </a:prstGeom>
        </p:spPr>
        <p:txBody>
          <a:bodyPr wrap="square">
            <a:spAutoFit/>
          </a:bodyPr>
          <a:lstStyle/>
          <a:p>
            <a:pPr algn="ctr">
              <a:lnSpc>
                <a:spcPct val="150000"/>
              </a:lnSpc>
            </a:pPr>
            <a:r>
              <a:rPr lang="en-US" sz="1600" b="1" i="1" dirty="0">
                <a:solidFill>
                  <a:schemeClr val="bg1"/>
                </a:solidFill>
                <a:latin typeface="Times New Roman" panose="02020603050405020304" pitchFamily="18" charset="0"/>
              </a:rPr>
              <a:t>Alain </a:t>
            </a:r>
            <a:r>
              <a:rPr lang="en-US" sz="1600" b="1" i="1" dirty="0" err="1">
                <a:solidFill>
                  <a:schemeClr val="bg1"/>
                </a:solidFill>
                <a:latin typeface="Times New Roman" panose="02020603050405020304" pitchFamily="18" charset="0"/>
              </a:rPr>
              <a:t>Colmerauer</a:t>
            </a:r>
            <a:r>
              <a:rPr lang="en-US" sz="1600" b="1" i="1" dirty="0">
                <a:solidFill>
                  <a:schemeClr val="bg1"/>
                </a:solidFill>
                <a:latin typeface="Times New Roman" panose="02020603050405020304" pitchFamily="18" charset="0"/>
              </a:rPr>
              <a:t> </a:t>
            </a:r>
            <a:endParaRPr lang="en-US" sz="1600" b="1" i="1" dirty="0" smtClean="0">
              <a:solidFill>
                <a:schemeClr val="bg1"/>
              </a:solidFill>
              <a:latin typeface="Times New Roman" panose="02020603050405020304" pitchFamily="18" charset="0"/>
            </a:endParaRPr>
          </a:p>
          <a:p>
            <a:pPr algn="ctr">
              <a:lnSpc>
                <a:spcPct val="150000"/>
              </a:lnSpc>
            </a:pPr>
            <a:r>
              <a:rPr lang="en-US" sz="1600" b="1" i="1" dirty="0" smtClean="0">
                <a:solidFill>
                  <a:schemeClr val="bg1"/>
                </a:solidFill>
                <a:latin typeface="Times New Roman" panose="02020603050405020304" pitchFamily="18" charset="0"/>
              </a:rPr>
              <a:t>(</a:t>
            </a:r>
            <a:r>
              <a:rPr lang="en-US" sz="1600" b="1" i="1" dirty="0">
                <a:solidFill>
                  <a:schemeClr val="bg1"/>
                </a:solidFill>
                <a:latin typeface="Times New Roman" panose="02020603050405020304" pitchFamily="18" charset="0"/>
              </a:rPr>
              <a:t>24 </a:t>
            </a:r>
            <a:r>
              <a:rPr lang="en-US" sz="1600" b="1" i="1" dirty="0" smtClean="0">
                <a:solidFill>
                  <a:schemeClr val="bg1"/>
                </a:solidFill>
                <a:latin typeface="Times New Roman" panose="02020603050405020304" pitchFamily="18" charset="0"/>
              </a:rPr>
              <a:t>/01/1941 </a:t>
            </a:r>
            <a:r>
              <a:rPr lang="en-US" sz="1600" b="1" i="1" dirty="0">
                <a:solidFill>
                  <a:schemeClr val="bg1"/>
                </a:solidFill>
                <a:latin typeface="Times New Roman" panose="02020603050405020304" pitchFamily="18" charset="0"/>
              </a:rPr>
              <a:t>– 12 </a:t>
            </a:r>
            <a:r>
              <a:rPr lang="en-US" sz="1600" b="1" i="1" dirty="0" smtClean="0">
                <a:solidFill>
                  <a:schemeClr val="bg1"/>
                </a:solidFill>
                <a:latin typeface="Times New Roman" panose="02020603050405020304" pitchFamily="18" charset="0"/>
              </a:rPr>
              <a:t>/05/2017</a:t>
            </a:r>
            <a:r>
              <a:rPr lang="en-US" sz="1600" b="1" i="1" dirty="0">
                <a:solidFill>
                  <a:schemeClr val="bg1"/>
                </a:solidFill>
                <a:latin typeface="Times New Roman" panose="02020603050405020304" pitchFamily="18" charset="0"/>
              </a:rPr>
              <a:t>) </a:t>
            </a:r>
          </a:p>
        </p:txBody>
      </p:sp>
      <p:sp>
        <p:nvSpPr>
          <p:cNvPr id="14" name="Flowchart: Off-page Connector 13"/>
          <p:cNvSpPr/>
          <p:nvPr/>
        </p:nvSpPr>
        <p:spPr>
          <a:xfrm>
            <a:off x="2805529" y="11949"/>
            <a:ext cx="480369" cy="540000"/>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P</a:t>
            </a:r>
            <a:endParaRPr lang="en-US" sz="4000" dirty="0"/>
          </a:p>
        </p:txBody>
      </p:sp>
      <p:sp>
        <p:nvSpPr>
          <p:cNvPr id="20" name="Flowchart: Off-page Connector 19"/>
          <p:cNvSpPr/>
          <p:nvPr/>
        </p:nvSpPr>
        <p:spPr>
          <a:xfrm>
            <a:off x="2805528" y="551949"/>
            <a:ext cx="480369" cy="540000"/>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R</a:t>
            </a:r>
            <a:endParaRPr lang="en-US" sz="4000" dirty="0"/>
          </a:p>
        </p:txBody>
      </p:sp>
      <p:sp>
        <p:nvSpPr>
          <p:cNvPr id="21" name="Flowchart: Off-page Connector 20"/>
          <p:cNvSpPr/>
          <p:nvPr/>
        </p:nvSpPr>
        <p:spPr>
          <a:xfrm>
            <a:off x="2805528" y="1071703"/>
            <a:ext cx="480369" cy="54000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O</a:t>
            </a:r>
            <a:endParaRPr lang="en-US" sz="4000" dirty="0"/>
          </a:p>
        </p:txBody>
      </p:sp>
      <p:sp>
        <p:nvSpPr>
          <p:cNvPr id="22" name="Flowchart: Off-page Connector 21"/>
          <p:cNvSpPr/>
          <p:nvPr/>
        </p:nvSpPr>
        <p:spPr>
          <a:xfrm>
            <a:off x="2805528" y="1605461"/>
            <a:ext cx="480369" cy="540000"/>
          </a:xfrm>
          <a:prstGeom prst="flowChartOffpageConnec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smtClean="0"/>
              <a:t>L</a:t>
            </a:r>
            <a:endParaRPr lang="en-US" sz="4000" dirty="0"/>
          </a:p>
        </p:txBody>
      </p:sp>
      <p:sp>
        <p:nvSpPr>
          <p:cNvPr id="23" name="Flowchart: Off-page Connector 22"/>
          <p:cNvSpPr/>
          <p:nvPr/>
        </p:nvSpPr>
        <p:spPr>
          <a:xfrm>
            <a:off x="2805528" y="2145461"/>
            <a:ext cx="480369" cy="540000"/>
          </a:xfrm>
          <a:prstGeom prst="flowChartOffpage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dirty="0" smtClean="0"/>
              <a:t>O</a:t>
            </a:r>
            <a:endParaRPr lang="en-US" sz="4000" dirty="0"/>
          </a:p>
        </p:txBody>
      </p:sp>
      <p:sp>
        <p:nvSpPr>
          <p:cNvPr id="24" name="Flowchart: Off-page Connector 23"/>
          <p:cNvSpPr/>
          <p:nvPr/>
        </p:nvSpPr>
        <p:spPr>
          <a:xfrm>
            <a:off x="2805528" y="2704668"/>
            <a:ext cx="480369" cy="540000"/>
          </a:xfrm>
          <a:prstGeom prst="flowChartOffpage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G</a:t>
            </a:r>
            <a:endParaRPr lang="en-US" sz="4000" dirty="0"/>
          </a:p>
        </p:txBody>
      </p:sp>
    </p:spTree>
    <p:extLst>
      <p:ext uri="{BB962C8B-B14F-4D97-AF65-F5344CB8AC3E}">
        <p14:creationId xmlns:p14="http://schemas.microsoft.com/office/powerpoint/2010/main" val="3099551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3" name="Rectangle 12"/>
          <p:cNvSpPr/>
          <p:nvPr/>
        </p:nvSpPr>
        <p:spPr>
          <a:xfrm>
            <a:off x="-162233" y="3053791"/>
            <a:ext cx="2768954" cy="923330"/>
          </a:xfrm>
          <a:prstGeom prst="rect">
            <a:avLst/>
          </a:prstGeom>
        </p:spPr>
        <p:txBody>
          <a:bodyPr wrap="square">
            <a:spAutoFit/>
          </a:bodyPr>
          <a:lstStyle/>
          <a:p>
            <a:pPr algn="ctr">
              <a:lnSpc>
                <a:spcPct val="150000"/>
              </a:lnSpc>
            </a:pPr>
            <a:r>
              <a:rPr lang="en-US" b="1" i="1" dirty="0">
                <a:solidFill>
                  <a:schemeClr val="bg1"/>
                </a:solidFill>
                <a:latin typeface="Times New Roman" panose="02020603050405020304" pitchFamily="18" charset="0"/>
              </a:rPr>
              <a:t>Edward </a:t>
            </a:r>
            <a:r>
              <a:rPr lang="en-US" b="1" i="1" dirty="0" err="1" smtClean="0">
                <a:solidFill>
                  <a:schemeClr val="bg1"/>
                </a:solidFill>
                <a:latin typeface="Times New Roman" panose="02020603050405020304" pitchFamily="18" charset="0"/>
              </a:rPr>
              <a:t>Hance</a:t>
            </a:r>
            <a:r>
              <a:rPr lang="en-US" b="1" i="1" dirty="0" smtClean="0">
                <a:solidFill>
                  <a:schemeClr val="bg1"/>
                </a:solidFill>
                <a:latin typeface="Times New Roman" panose="02020603050405020304" pitchFamily="18" charset="0"/>
              </a:rPr>
              <a:t> </a:t>
            </a:r>
            <a:r>
              <a:rPr lang="en-US" b="1" i="1" dirty="0" err="1">
                <a:solidFill>
                  <a:schemeClr val="bg1"/>
                </a:solidFill>
                <a:latin typeface="Times New Roman" panose="02020603050405020304" pitchFamily="18" charset="0"/>
              </a:rPr>
              <a:t>Shortliffe</a:t>
            </a:r>
            <a:r>
              <a:rPr lang="en-US" b="1" i="1" dirty="0">
                <a:solidFill>
                  <a:schemeClr val="bg1"/>
                </a:solidFill>
                <a:latin typeface="Times New Roman" panose="02020603050405020304" pitchFamily="18" charset="0"/>
              </a:rPr>
              <a:t> </a:t>
            </a:r>
            <a:endParaRPr lang="en-US" b="1" i="1" dirty="0" smtClean="0">
              <a:solidFill>
                <a:schemeClr val="bg1"/>
              </a:solidFill>
              <a:latin typeface="Times New Roman" panose="02020603050405020304" pitchFamily="18" charset="0"/>
            </a:endParaRPr>
          </a:p>
          <a:p>
            <a:pPr algn="ctr">
              <a:lnSpc>
                <a:spcPct val="150000"/>
              </a:lnSpc>
            </a:pPr>
            <a:r>
              <a:rPr lang="en-US" b="1" i="1" dirty="0" smtClean="0">
                <a:solidFill>
                  <a:schemeClr val="bg1"/>
                </a:solidFill>
                <a:latin typeface="Times New Roman" panose="02020603050405020304" pitchFamily="18" charset="0"/>
              </a:rPr>
              <a:t>(1947</a:t>
            </a:r>
            <a:r>
              <a:rPr lang="en-US" b="1" i="1" dirty="0">
                <a:solidFill>
                  <a:schemeClr val="bg1"/>
                </a:solidFill>
                <a:latin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 y="27296"/>
            <a:ext cx="2571556" cy="3181307"/>
          </a:xfrm>
          <a:prstGeom prst="rect">
            <a:avLst/>
          </a:prstGeom>
        </p:spPr>
      </p:pic>
      <p:sp>
        <p:nvSpPr>
          <p:cNvPr id="10" name="Rectangle 9"/>
          <p:cNvSpPr/>
          <p:nvPr/>
        </p:nvSpPr>
        <p:spPr>
          <a:xfrm>
            <a:off x="117048" y="3922530"/>
            <a:ext cx="5604681" cy="2793842"/>
          </a:xfrm>
          <a:prstGeom prst="rect">
            <a:avLst/>
          </a:prstGeom>
          <a:ln>
            <a:solidFill>
              <a:srgbClr val="002060"/>
            </a:solidFill>
          </a:ln>
        </p:spPr>
        <p:txBody>
          <a:bodyPr wrap="square">
            <a:spAutoFit/>
          </a:bodyPr>
          <a:lstStyle/>
          <a:p>
            <a:pPr algn="just">
              <a:lnSpc>
                <a:spcPct val="150000"/>
              </a:lnSpc>
            </a:pPr>
            <a:r>
              <a:rPr lang="en-US" sz="2400" dirty="0">
                <a:solidFill>
                  <a:schemeClr val="bg1"/>
                </a:solidFill>
                <a:latin typeface="Arial" panose="020B0604020202020204" pitchFamily="34" charset="0"/>
                <a:cs typeface="Arial" panose="020B0604020202020204" pitchFamily="34" charset="0"/>
              </a:rPr>
              <a:t>Ted </a:t>
            </a:r>
            <a:r>
              <a:rPr lang="en-US" sz="2400" dirty="0" err="1">
                <a:solidFill>
                  <a:schemeClr val="bg1"/>
                </a:solidFill>
                <a:latin typeface="Arial" panose="020B0604020202020204" pitchFamily="34" charset="0"/>
                <a:cs typeface="Arial" panose="020B0604020202020204" pitchFamily="34" charset="0"/>
              </a:rPr>
              <a:t>Shortliffe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xây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dựng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một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số</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chuyên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gia</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đầu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trợ</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giúp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chẩn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đoán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y </a:t>
            </a:r>
            <a:r>
              <a:rPr lang="en-US" sz="2400" dirty="0" err="1">
                <a:solidFill>
                  <a:schemeClr val="bg1"/>
                </a:solidFill>
                <a:latin typeface="Arial" panose="020B0604020202020204" pitchFamily="34" charset="0"/>
                <a:cs typeface="Arial" panose="020B0604020202020204" pitchFamily="34" charset="0"/>
              </a:rPr>
              <a:t>học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thống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này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ngôn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ngữ</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luật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để</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biểu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 tri </a:t>
            </a:r>
            <a:r>
              <a:rPr lang="en-US" sz="2400" dirty="0" err="1">
                <a:solidFill>
                  <a:schemeClr val="bg1"/>
                </a:solidFill>
                <a:latin typeface="Arial" panose="020B0604020202020204" pitchFamily="34" charset="0"/>
                <a:cs typeface="Arial" panose="020B0604020202020204" pitchFamily="34" charset="0"/>
              </a:rPr>
              <a:t>thức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suy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74960" y="1024188"/>
            <a:ext cx="4124996" cy="1501253"/>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674960" y="714185"/>
            <a:ext cx="4124996" cy="340055"/>
          </a:xfrm>
          <a:prstGeom prst="rect">
            <a:avLst/>
          </a:prstGeom>
        </p:spPr>
      </p:pic>
      <p:sp>
        <p:nvSpPr>
          <p:cNvPr id="27" name="Rectangle 26"/>
          <p:cNvSpPr/>
          <p:nvPr/>
        </p:nvSpPr>
        <p:spPr>
          <a:xfrm>
            <a:off x="6055602" y="3922530"/>
            <a:ext cx="6073254" cy="2862322"/>
          </a:xfrm>
          <a:prstGeom prst="rect">
            <a:avLst/>
          </a:prstGeom>
          <a:ln>
            <a:solidFill>
              <a:srgbClr val="00B050"/>
            </a:solidFill>
          </a:ln>
        </p:spPr>
        <p:txBody>
          <a:bodyPr wrap="square">
            <a:spAutoFit/>
          </a:bodyPr>
          <a:lstStyle/>
          <a:p>
            <a:pPr algn="just">
              <a:lnSpc>
                <a:spcPct val="150000"/>
              </a:lnSpc>
            </a:pPr>
            <a:r>
              <a:rPr lang="vi-VN" sz="2400" dirty="0">
                <a:solidFill>
                  <a:schemeClr val="bg1"/>
                </a:solidFill>
                <a:cs typeface="Arial" panose="020B0604020202020204" pitchFamily="34" charset="0"/>
              </a:rPr>
              <a:t>Vào những năm 1990 và đầu thế kỷ 21, AI đã đạt được những thành tựu to lớn nhất, AI</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được áp dụng trong logic, khai phá dữ liệu, chẩn đoán y học và nhiều lĩnh vực ứng dụng</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khác trong công nghiệp</a:t>
            </a:r>
            <a:endParaRPr lang="en-US" sz="2400" dirty="0">
              <a:solidFill>
                <a:schemeClr val="bg1"/>
              </a:solidFill>
              <a:cs typeface="Arial" panose="020B0604020202020204" pitchFamily="34"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8197" y="40944"/>
            <a:ext cx="5274308" cy="3838064"/>
          </a:xfrm>
          <a:prstGeom prst="rect">
            <a:avLst/>
          </a:prstGeom>
        </p:spPr>
      </p:pic>
    </p:spTree>
    <p:extLst>
      <p:ext uri="{BB962C8B-B14F-4D97-AF65-F5344CB8AC3E}">
        <p14:creationId xmlns:p14="http://schemas.microsoft.com/office/powerpoint/2010/main" val="145860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TotalTime>
  <Words>3849</Words>
  <Application>Microsoft Office PowerPoint</Application>
  <PresentationFormat>Widescreen</PresentationFormat>
  <Paragraphs>293</Paragraphs>
  <Slides>23</Slides>
  <Notes>15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Arial (Body)</vt:lpstr>
      <vt:lpstr>Calibri</vt:lpstr>
      <vt:lpstr>Calibri Light</vt:lpstr>
      <vt:lpstr>Eurostile BQ</vt:lpstr>
      <vt:lpstr>Nexa Bold</vt:lpstr>
      <vt:lpstr>Nexa Light</vt:lpstr>
      <vt:lpstr>Open Sans</vt:lpstr>
      <vt:lpstr>Open Sans Condensed</vt:lpstr>
      <vt:lpstr>Open Sans Condensed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Windows User</cp:lastModifiedBy>
  <cp:revision>99</cp:revision>
  <dcterms:created xsi:type="dcterms:W3CDTF">2017-07-05T17:02:58Z</dcterms:created>
  <dcterms:modified xsi:type="dcterms:W3CDTF">2018-12-05T13:56:08Z</dcterms:modified>
</cp:coreProperties>
</file>